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68" r:id="rId4"/>
    <p:sldId id="270" r:id="rId5"/>
    <p:sldId id="278" r:id="rId6"/>
    <p:sldId id="267" r:id="rId7"/>
    <p:sldId id="257" r:id="rId8"/>
    <p:sldId id="266" r:id="rId9"/>
    <p:sldId id="258" r:id="rId10"/>
    <p:sldId id="274" r:id="rId11"/>
    <p:sldId id="275" r:id="rId12"/>
    <p:sldId id="276" r:id="rId13"/>
    <p:sldId id="279" r:id="rId14"/>
    <p:sldId id="259" r:id="rId15"/>
    <p:sldId id="265" r:id="rId16"/>
    <p:sldId id="280" r:id="rId17"/>
    <p:sldId id="281" r:id="rId18"/>
    <p:sldId id="285" r:id="rId19"/>
    <p:sldId id="282" r:id="rId20"/>
    <p:sldId id="283" r:id="rId21"/>
    <p:sldId id="284" r:id="rId22"/>
    <p:sldId id="28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478A"/>
    <a:srgbClr val="7AA828"/>
    <a:srgbClr val="D8FC88"/>
    <a:srgbClr val="E2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C8CD10-45A5-B043-8EB2-D941A4DF69CF}" v="1176" dt="2026-02-01T22:46:18.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54"/>
  </p:normalViewPr>
  <p:slideViewPr>
    <p:cSldViewPr snapToGrid="0">
      <p:cViewPr varScale="1">
        <p:scale>
          <a:sx n="104" d="100"/>
          <a:sy n="104" d="100"/>
        </p:scale>
        <p:origin x="8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B088A-BB29-0BCB-4D44-FABB5A80A1F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55C6A37-1897-EBDC-4229-A33E0A3F50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9EE95CE-15B9-736E-4A8C-28570A7A79C0}"/>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5" name="Footer Placeholder 4">
            <a:extLst>
              <a:ext uri="{FF2B5EF4-FFF2-40B4-BE49-F238E27FC236}">
                <a16:creationId xmlns:a16="http://schemas.microsoft.com/office/drawing/2014/main" id="{20EBE2B1-A38A-F163-D638-8315F9FDBB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82D52B-7C96-0534-A6B3-AAAF11DA1ECB}"/>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913536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D7CA-A1AD-B8AD-4FA5-C5EDC51451A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0F845E4-035C-11EE-08FB-C77F19BDDD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7E3DEEA-CFA0-BAB2-0C6F-CB7224EF7DAA}"/>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5" name="Footer Placeholder 4">
            <a:extLst>
              <a:ext uri="{FF2B5EF4-FFF2-40B4-BE49-F238E27FC236}">
                <a16:creationId xmlns:a16="http://schemas.microsoft.com/office/drawing/2014/main" id="{8BC9C0FB-896D-C261-DE8D-FC7682D3F8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6EA00E-5E1E-7A23-B4D6-41597A1E489F}"/>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98990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DC77BA-F2C7-B789-92A0-FC4EAC0D54E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73D50C1-5B35-EE89-6A6F-A99C3986FE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A346190-9F80-EE26-716E-B446B82584DB}"/>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5" name="Footer Placeholder 4">
            <a:extLst>
              <a:ext uri="{FF2B5EF4-FFF2-40B4-BE49-F238E27FC236}">
                <a16:creationId xmlns:a16="http://schemas.microsoft.com/office/drawing/2014/main" id="{AEEEECA5-FC02-65F4-C973-7ADC614EEE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14FD13-0F04-5B79-137A-8E13B40F53C9}"/>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401074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0697-1298-2982-482D-EA11A948C74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34BB682-173C-9C72-756C-46BB9B12DB3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06DEF3D-5628-17F0-C909-47CE4F77891C}"/>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5" name="Footer Placeholder 4">
            <a:extLst>
              <a:ext uri="{FF2B5EF4-FFF2-40B4-BE49-F238E27FC236}">
                <a16:creationId xmlns:a16="http://schemas.microsoft.com/office/drawing/2014/main" id="{FFAE1BE7-2674-0B9C-4FC5-3C087F06B0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FEDE1C-235A-E748-FF26-770998F0695F}"/>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250943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B0876-185E-2C02-57BC-0C4A9E239FC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88BF951-2CF4-FBEE-0A0E-89D5EEA677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0E9738-5AA6-20C1-85B3-0D41045A18DB}"/>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5" name="Footer Placeholder 4">
            <a:extLst>
              <a:ext uri="{FF2B5EF4-FFF2-40B4-BE49-F238E27FC236}">
                <a16:creationId xmlns:a16="http://schemas.microsoft.com/office/drawing/2014/main" id="{EEDBF443-10F2-4BE5-67C2-1FA65F8B16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1155E3-95A3-B37C-886F-10AD7431E7C7}"/>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3535298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21CE-AFBB-E50B-E9C7-C0E825701DF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618DA9A-D321-9B9A-8DBC-76D68634D89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1F225BF-2E9D-E088-0F84-CEBC90803CE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92482BD-9D5F-3371-0162-4F0ECD91094B}"/>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6" name="Footer Placeholder 5">
            <a:extLst>
              <a:ext uri="{FF2B5EF4-FFF2-40B4-BE49-F238E27FC236}">
                <a16:creationId xmlns:a16="http://schemas.microsoft.com/office/drawing/2014/main" id="{2D841180-1C91-D0D2-302D-B8697E5C18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DC11B0-1B29-5D12-9110-03C5D78068F9}"/>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213220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4828-23BC-2ECF-7C8E-6C8DBD85D74C}"/>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9AE2610-9437-789C-6D4A-0417D3FA29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86BD944-7134-2DAE-859B-D56D1B4581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E57FC6C-1E36-DF64-0D94-2C5FDDCC8F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A86351-B7C1-B001-E9BF-F022DCA66EC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4D53535-54AC-6332-3CB1-FCDCE27314E6}"/>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8" name="Footer Placeholder 7">
            <a:extLst>
              <a:ext uri="{FF2B5EF4-FFF2-40B4-BE49-F238E27FC236}">
                <a16:creationId xmlns:a16="http://schemas.microsoft.com/office/drawing/2014/main" id="{9958DC6C-5E69-037E-66C8-333F168E12D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71016D9-C4A3-7FBA-D149-D198AADD1DEF}"/>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2788617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FA58-08A3-BED5-6C82-3682EC14571D}"/>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656D636-E029-9EAE-8F60-B017FD0EB4F2}"/>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4" name="Footer Placeholder 3">
            <a:extLst>
              <a:ext uri="{FF2B5EF4-FFF2-40B4-BE49-F238E27FC236}">
                <a16:creationId xmlns:a16="http://schemas.microsoft.com/office/drawing/2014/main" id="{2423CC81-EEAA-7E1C-F290-0DEAF032792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92FA6E-0B40-BF3A-ED49-D361F2A346B2}"/>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186522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DB2A03-1F6D-2453-3703-8F2237F66498}"/>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3" name="Footer Placeholder 2">
            <a:extLst>
              <a:ext uri="{FF2B5EF4-FFF2-40B4-BE49-F238E27FC236}">
                <a16:creationId xmlns:a16="http://schemas.microsoft.com/office/drawing/2014/main" id="{456B3F7A-0501-D481-46EC-78CEE1E225D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D63C3B9-4338-6A62-7F10-3D6732075FCE}"/>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1688423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C2BA-BF63-42A3-1F88-F33309C8754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0816D59-3056-9EAB-B5D8-F44D8F8092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2FCDBA8-F8A8-2A7C-0086-0B2A03BB55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5A579E-95E2-2978-6C4B-89435F2BB0CC}"/>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6" name="Footer Placeholder 5">
            <a:extLst>
              <a:ext uri="{FF2B5EF4-FFF2-40B4-BE49-F238E27FC236}">
                <a16:creationId xmlns:a16="http://schemas.microsoft.com/office/drawing/2014/main" id="{BE16C3AC-D9DA-9B52-6E31-F2A1B35D4B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D64399-777F-F7A5-2029-9978C90CB57D}"/>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2582147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451E-F1B0-8BBD-06E8-1C8CC36A30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17F61731-32F5-999E-780D-AA0AB0DE63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6C90CDE-A313-7E53-51CF-1A6B2EE0D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0467E8-7A3D-0DED-C2DE-3A042CCF15C3}"/>
              </a:ext>
            </a:extLst>
          </p:cNvPr>
          <p:cNvSpPr>
            <a:spLocks noGrp="1"/>
          </p:cNvSpPr>
          <p:nvPr>
            <p:ph type="dt" sz="half" idx="10"/>
          </p:nvPr>
        </p:nvSpPr>
        <p:spPr/>
        <p:txBody>
          <a:bodyPr/>
          <a:lstStyle/>
          <a:p>
            <a:fld id="{CB25A282-7E0E-4CBA-8CAC-F559545B12D2}" type="datetimeFigureOut">
              <a:rPr lang="en-GB" smtClean="0"/>
              <a:t>01/02/2026</a:t>
            </a:fld>
            <a:endParaRPr lang="en-GB"/>
          </a:p>
        </p:txBody>
      </p:sp>
      <p:sp>
        <p:nvSpPr>
          <p:cNvPr id="6" name="Footer Placeholder 5">
            <a:extLst>
              <a:ext uri="{FF2B5EF4-FFF2-40B4-BE49-F238E27FC236}">
                <a16:creationId xmlns:a16="http://schemas.microsoft.com/office/drawing/2014/main" id="{D4BAA05A-CC31-1E91-98C3-11E54751A6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DE215F-B489-DD1A-E3D6-FDEE40EAE29E}"/>
              </a:ext>
            </a:extLst>
          </p:cNvPr>
          <p:cNvSpPr>
            <a:spLocks noGrp="1"/>
          </p:cNvSpPr>
          <p:nvPr>
            <p:ph type="sldNum" sz="quarter" idx="12"/>
          </p:nvPr>
        </p:nvSpPr>
        <p:spPr/>
        <p:txBody>
          <a:bodyPr/>
          <a:lstStyle/>
          <a:p>
            <a:fld id="{33FF93D0-51F0-4E85-81F1-D0C166B299BE}" type="slidenum">
              <a:rPr lang="en-GB" smtClean="0"/>
              <a:t>‹#›</a:t>
            </a:fld>
            <a:endParaRPr lang="en-GB"/>
          </a:p>
        </p:txBody>
      </p:sp>
    </p:spTree>
    <p:extLst>
      <p:ext uri="{BB962C8B-B14F-4D97-AF65-F5344CB8AC3E}">
        <p14:creationId xmlns:p14="http://schemas.microsoft.com/office/powerpoint/2010/main" val="1776480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E18619-4E40-188E-2356-E74F342C4D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A9011EE-56C5-2933-1482-699B0F6F78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0816ABB-9416-D68A-F90D-9670F7B00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25A282-7E0E-4CBA-8CAC-F559545B12D2}" type="datetimeFigureOut">
              <a:rPr lang="en-GB" smtClean="0"/>
              <a:t>01/02/2026</a:t>
            </a:fld>
            <a:endParaRPr lang="en-GB"/>
          </a:p>
        </p:txBody>
      </p:sp>
      <p:sp>
        <p:nvSpPr>
          <p:cNvPr id="5" name="Footer Placeholder 4">
            <a:extLst>
              <a:ext uri="{FF2B5EF4-FFF2-40B4-BE49-F238E27FC236}">
                <a16:creationId xmlns:a16="http://schemas.microsoft.com/office/drawing/2014/main" id="{051AB608-2DE7-A8BC-6D2B-205A6C7C8E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954E54B-6979-A4FE-8DE8-DBD959C0A3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FF93D0-51F0-4E85-81F1-D0C166B299BE}" type="slidenum">
              <a:rPr lang="en-GB" smtClean="0"/>
              <a:t>‹#›</a:t>
            </a:fld>
            <a:endParaRPr lang="en-GB"/>
          </a:p>
        </p:txBody>
      </p:sp>
    </p:spTree>
    <p:extLst>
      <p:ext uri="{BB962C8B-B14F-4D97-AF65-F5344CB8AC3E}">
        <p14:creationId xmlns:p14="http://schemas.microsoft.com/office/powerpoint/2010/main" val="4144067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network created with lines and dots">
            <a:extLst>
              <a:ext uri="{FF2B5EF4-FFF2-40B4-BE49-F238E27FC236}">
                <a16:creationId xmlns:a16="http://schemas.microsoft.com/office/drawing/2014/main" id="{01CAF72F-93EE-22CA-BD88-D8866318B90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22" y="0"/>
            <a:ext cx="12191356" cy="6858000"/>
          </a:xfrm>
          <a:prstGeom prst="rect">
            <a:avLst/>
          </a:prstGeom>
        </p:spPr>
      </p:pic>
      <p:sp>
        <p:nvSpPr>
          <p:cNvPr id="2" name="Title 1">
            <a:extLst>
              <a:ext uri="{FF2B5EF4-FFF2-40B4-BE49-F238E27FC236}">
                <a16:creationId xmlns:a16="http://schemas.microsoft.com/office/drawing/2014/main" id="{4564A414-F0C7-538E-4B9A-24C3E951A0DB}"/>
              </a:ext>
            </a:extLst>
          </p:cNvPr>
          <p:cNvSpPr>
            <a:spLocks noGrp="1"/>
          </p:cNvSpPr>
          <p:nvPr>
            <p:ph type="ctrTitle"/>
          </p:nvPr>
        </p:nvSpPr>
        <p:spPr>
          <a:xfrm>
            <a:off x="135036" y="797217"/>
            <a:ext cx="11921923" cy="3391382"/>
          </a:xfrm>
        </p:spPr>
        <p:txBody>
          <a:bodyPr>
            <a:normAutofit/>
          </a:bodyPr>
          <a:lstStyle/>
          <a:p>
            <a:r>
              <a:rPr lang="en-GB" sz="6600" b="1">
                <a:solidFill>
                  <a:schemeClr val="bg1"/>
                </a:solidFill>
              </a:rPr>
              <a:t>The power of the 1%</a:t>
            </a:r>
            <a:br>
              <a:rPr lang="en-GB" sz="6600" b="1">
                <a:solidFill>
                  <a:schemeClr val="bg1"/>
                </a:solidFill>
              </a:rPr>
            </a:br>
            <a:r>
              <a:rPr lang="en-GB" sz="3600" b="1">
                <a:solidFill>
                  <a:schemeClr val="bg1"/>
                </a:solidFill>
              </a:rPr>
              <a:t>How just a few mediators keep society together</a:t>
            </a:r>
            <a:br>
              <a:rPr lang="en-GB" sz="3600" b="1">
                <a:solidFill>
                  <a:schemeClr val="bg1"/>
                </a:solidFill>
              </a:rPr>
            </a:br>
            <a:endParaRPr lang="en-GB" sz="3600" b="1">
              <a:solidFill>
                <a:schemeClr val="bg1"/>
              </a:solidFill>
            </a:endParaRPr>
          </a:p>
        </p:txBody>
      </p:sp>
      <p:sp>
        <p:nvSpPr>
          <p:cNvPr id="3" name="Subtitle 2">
            <a:extLst>
              <a:ext uri="{FF2B5EF4-FFF2-40B4-BE49-F238E27FC236}">
                <a16:creationId xmlns:a16="http://schemas.microsoft.com/office/drawing/2014/main" id="{57FC844D-7E08-275A-5648-19D594971FDA}"/>
              </a:ext>
            </a:extLst>
          </p:cNvPr>
          <p:cNvSpPr>
            <a:spLocks noGrp="1"/>
          </p:cNvSpPr>
          <p:nvPr>
            <p:ph type="subTitle" idx="1"/>
          </p:nvPr>
        </p:nvSpPr>
        <p:spPr>
          <a:xfrm>
            <a:off x="1523998" y="3871451"/>
            <a:ext cx="9144000" cy="634296"/>
          </a:xfrm>
        </p:spPr>
        <p:txBody>
          <a:bodyPr vert="horz" lIns="91440" tIns="45720" rIns="91440" bIns="45720" rtlCol="0" anchor="t">
            <a:normAutofit/>
          </a:bodyPr>
          <a:lstStyle/>
          <a:p>
            <a:r>
              <a:rPr lang="en-GB" sz="1600">
                <a:solidFill>
                  <a:schemeClr val="bg1"/>
                </a:solidFill>
              </a:rPr>
              <a:t>Tudor Andrei </a:t>
            </a:r>
            <a:r>
              <a:rPr lang="en-GB" sz="1600" err="1">
                <a:solidFill>
                  <a:schemeClr val="bg1"/>
                </a:solidFill>
              </a:rPr>
              <a:t>Marculesteanu</a:t>
            </a:r>
            <a:r>
              <a:rPr lang="en-GB" sz="1600">
                <a:solidFill>
                  <a:schemeClr val="bg1"/>
                </a:solidFill>
              </a:rPr>
              <a:t>, Roza Bracic, Marinde van Dijk, Aakash </a:t>
            </a:r>
            <a:r>
              <a:rPr lang="en-GB" sz="1600" err="1">
                <a:solidFill>
                  <a:schemeClr val="bg1"/>
                </a:solidFill>
              </a:rPr>
              <a:t>Pelapor</a:t>
            </a:r>
            <a:r>
              <a:rPr lang="en-GB" sz="1600">
                <a:solidFill>
                  <a:schemeClr val="bg1"/>
                </a:solidFill>
              </a:rPr>
              <a:t> Anandakrishnan</a:t>
            </a:r>
          </a:p>
        </p:txBody>
      </p:sp>
    </p:spTree>
    <p:extLst>
      <p:ext uri="{BB962C8B-B14F-4D97-AF65-F5344CB8AC3E}">
        <p14:creationId xmlns:p14="http://schemas.microsoft.com/office/powerpoint/2010/main" val="3493110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D89D4-953F-7B7D-2FC9-028AE7BDB7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F9DAA-24A4-D3B6-1386-7D3BA465C124}"/>
              </a:ext>
            </a:extLst>
          </p:cNvPr>
          <p:cNvSpPr>
            <a:spLocks noGrp="1"/>
          </p:cNvSpPr>
          <p:nvPr>
            <p:ph type="title"/>
          </p:nvPr>
        </p:nvSpPr>
        <p:spPr/>
        <p:txBody>
          <a:bodyPr/>
          <a:lstStyle/>
          <a:p>
            <a:r>
              <a:rPr lang="en-GB" dirty="0"/>
              <a:t>Power Law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C1CD67-0549-C385-BD66-E0E78A5EFDE4}"/>
                  </a:ext>
                </a:extLst>
              </p:cNvPr>
              <p:cNvSpPr>
                <a:spLocks noGrp="1"/>
              </p:cNvSpPr>
              <p:nvPr>
                <p:ph idx="1"/>
              </p:nvPr>
            </p:nvSpPr>
            <p:spPr>
              <a:xfrm>
                <a:off x="682739" y="1713883"/>
                <a:ext cx="5257800" cy="4486275"/>
              </a:xfrm>
            </p:spPr>
            <p:txBody>
              <a:bodyPr vert="horz" lIns="91440" tIns="45720" rIns="91440" bIns="45720" rtlCol="0" anchor="t">
                <a:normAutofit/>
              </a:bodyPr>
              <a:lstStyle/>
              <a:p>
                <a:r>
                  <a:rPr lang="en-US" sz="1800" dirty="0"/>
                  <a:t>We plot cluster size (s): </a:t>
                </a:r>
                <a:r>
                  <a:rPr lang="en-IN" sz="1800" dirty="0"/>
                  <a:t>number of agents in one connected group versus P(s): how common clusters of size ‘s’ are</a:t>
                </a:r>
              </a:p>
              <a:p>
                <a:r>
                  <a:rPr lang="en-IN" sz="1800" dirty="0"/>
                  <a:t>This matters for heterogeneity because different agent types create mixed </a:t>
                </a:r>
                <a:r>
                  <a:rPr lang="en-IN" sz="1800" dirty="0" err="1"/>
                  <a:t>behaviors</a:t>
                </a:r>
                <a:r>
                  <a:rPr lang="en-IN" sz="1800" dirty="0"/>
                  <a:t>. Some agents “hold” positions while other “re-wire” aggressively. </a:t>
                </a:r>
              </a:p>
              <a:p>
                <a:r>
                  <a:rPr lang="en-IN" sz="1800" dirty="0"/>
                  <a:t>Together they reshape the entire distribution, not just an average outcome.</a:t>
                </a:r>
              </a:p>
              <a:p>
                <a:r>
                  <a:rPr lang="en-IN" sz="1800" dirty="0"/>
                  <a:t>At the critical rewiring probability</a:t>
                </a:r>
                <a:r>
                  <a:rPr lang="en-US" sz="1800" dirty="0"/>
                  <a:t> </a:t>
                </a:r>
                <a14:m>
                  <m:oMath xmlns:m="http://schemas.openxmlformats.org/officeDocument/2006/math">
                    <m:sSub>
                      <m:sSubPr>
                        <m:ctrlPr>
                          <a:rPr lang="en-US" sz="1800" i="1" smtClean="0">
                            <a:latin typeface="Cambria Math" panose="02040503050406030204" pitchFamily="18" charset="0"/>
                          </a:rPr>
                        </m:ctrlPr>
                      </m:sSubPr>
                      <m:e>
                        <m:r>
                          <m:rPr>
                            <m:sty m:val="p"/>
                          </m:rPr>
                          <a:rPr lang="en-US" sz="1800" b="0" i="1" smtClean="0">
                            <a:latin typeface="Cambria Math" panose="02040503050406030204" pitchFamily="18" charset="0"/>
                          </a:rPr>
                          <m:t>ϕ</m:t>
                        </m:r>
                      </m:e>
                      <m:sub>
                        <m:r>
                          <m:rPr>
                            <m:sty m:val="p"/>
                          </m:rPr>
                          <a:rPr lang="en-US" sz="1800" b="0" i="1" smtClean="0">
                            <a:latin typeface="Cambria Math" panose="02040503050406030204" pitchFamily="18" charset="0"/>
                          </a:rPr>
                          <m:t>c</m:t>
                        </m:r>
                      </m:sub>
                    </m:sSub>
                    <m:r>
                      <a:rPr lang="en-US" sz="1800" b="0" i="1" smtClean="0">
                        <a:latin typeface="Cambria Math" panose="02040503050406030204" pitchFamily="18" charset="0"/>
                      </a:rPr>
                      <m:t>= 0.3</m:t>
                    </m:r>
                    <m:r>
                      <a:rPr lang="en-US" sz="1800" b="0" i="1" smtClean="0">
                        <a:latin typeface="Cambria Math" panose="02040503050406030204" pitchFamily="18" charset="0"/>
                      </a:rPr>
                      <m:t>18</m:t>
                    </m:r>
                  </m:oMath>
                </a14:m>
                <a:r>
                  <a:rPr lang="ar-AE" sz="1800" dirty="0"/>
                  <a:t> </a:t>
                </a:r>
                <a:r>
                  <a:rPr lang="en-US" sz="1800" dirty="0"/>
                  <a:t> </a:t>
                </a:r>
                <a:r>
                  <a:rPr lang="en-IN" sz="1800" dirty="0"/>
                  <a:t>the system becomes </a:t>
                </a:r>
                <a:r>
                  <a:rPr lang="en-IN" sz="1800" b="1" dirty="0"/>
                  <a:t>scale-free</a:t>
                </a:r>
                <a:r>
                  <a:rPr lang="en-IN" sz="1800" dirty="0"/>
                  <a:t>: </a:t>
                </a:r>
                <a14:m>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e>
                    </m:d>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m:rPr>
                            <m:sty m:val="p"/>
                          </m:rPr>
                          <a:rPr lang="en-US" sz="1800" b="0" i="1" smtClean="0">
                            <a:latin typeface="Cambria Math" panose="02040503050406030204" pitchFamily="18" charset="0"/>
                          </a:rPr>
                          <m:t>s</m:t>
                        </m:r>
                      </m:e>
                      <m:sup>
                        <m:r>
                          <a:rPr lang="en-US" sz="1800" b="0" i="1" smtClean="0">
                            <a:latin typeface="Cambria Math" panose="02040503050406030204" pitchFamily="18" charset="0"/>
                          </a:rPr>
                          <m:t>−</m:t>
                        </m:r>
                        <m:r>
                          <m:rPr>
                            <m:sty m:val="p"/>
                          </m:rPr>
                          <a:rPr lang="en-US" sz="1800" b="0" i="1" smtClean="0">
                            <a:latin typeface="Cambria Math" panose="02040503050406030204" pitchFamily="18" charset="0"/>
                          </a:rPr>
                          <m:t>τ</m:t>
                        </m:r>
                      </m:sup>
                    </m:sSup>
                  </m:oMath>
                </a14:m>
                <a:r>
                  <a:rPr lang="en-US" sz="1800" dirty="0"/>
                  <a:t> </a:t>
                </a:r>
              </a:p>
            </p:txBody>
          </p:sp>
        </mc:Choice>
        <mc:Fallback>
          <p:sp>
            <p:nvSpPr>
              <p:cNvPr id="3" name="Content Placeholder 2">
                <a:extLst>
                  <a:ext uri="{FF2B5EF4-FFF2-40B4-BE49-F238E27FC236}">
                    <a16:creationId xmlns:a16="http://schemas.microsoft.com/office/drawing/2014/main" id="{5BC1CD67-0549-C385-BD66-E0E78A5EFDE4}"/>
                  </a:ext>
                </a:extLst>
              </p:cNvPr>
              <p:cNvSpPr>
                <a:spLocks noGrp="1" noRot="1" noChangeAspect="1" noMove="1" noResize="1" noEditPoints="1" noAdjustHandles="1" noChangeArrowheads="1" noChangeShapeType="1" noTextEdit="1"/>
              </p:cNvSpPr>
              <p:nvPr>
                <p:ph idx="1"/>
              </p:nvPr>
            </p:nvSpPr>
            <p:spPr>
              <a:xfrm>
                <a:off x="682739" y="1713883"/>
                <a:ext cx="5257800" cy="4486275"/>
              </a:xfrm>
              <a:blipFill>
                <a:blip r:embed="rId2"/>
                <a:stretch>
                  <a:fillRect l="-723" t="-845" r="-168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10C7C-5BB1-A235-E8FC-3CF6434EE836}"/>
              </a:ext>
            </a:extLst>
          </p:cNvPr>
          <p:cNvPicPr>
            <a:picLocks noChangeAspect="1"/>
          </p:cNvPicPr>
          <p:nvPr/>
        </p:nvPicPr>
        <p:blipFill>
          <a:blip r:embed="rId3"/>
          <a:stretch>
            <a:fillRect/>
          </a:stretch>
        </p:blipFill>
        <p:spPr>
          <a:xfrm>
            <a:off x="7143235" y="0"/>
            <a:ext cx="4800600" cy="6858000"/>
          </a:xfrm>
          <a:prstGeom prst="rect">
            <a:avLst/>
          </a:prstGeom>
        </p:spPr>
      </p:pic>
    </p:spTree>
    <p:extLst>
      <p:ext uri="{BB962C8B-B14F-4D97-AF65-F5344CB8AC3E}">
        <p14:creationId xmlns:p14="http://schemas.microsoft.com/office/powerpoint/2010/main" val="225732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A1847-9EAA-1A47-C92C-02DABEFE4A0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4A8BCCF-7A32-32B8-FCBD-6D4240455ABE}"/>
                  </a:ext>
                </a:extLst>
              </p:cNvPr>
              <p:cNvSpPr>
                <a:spLocks noGrp="1"/>
              </p:cNvSpPr>
              <p:nvPr>
                <p:ph type="title"/>
              </p:nvPr>
            </p:nvSpPr>
            <p:spPr>
              <a:xfrm>
                <a:off x="838200" y="214678"/>
                <a:ext cx="10515600" cy="1325563"/>
              </a:xfrm>
            </p:spPr>
            <p:txBody>
              <a:bodyPr/>
              <a:lstStyle/>
              <a:p>
                <a:r>
                  <a:rPr lang="en-GB" dirty="0"/>
                  <a:t>Estimating </a:t>
                </a:r>
                <a14:m>
                  <m:oMath xmlns:m="http://schemas.openxmlformats.org/officeDocument/2006/math">
                    <m:sSub>
                      <m:sSubPr>
                        <m:ctrlPr>
                          <a:rPr lang="en-GB"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Φ</m:t>
                        </m:r>
                      </m:e>
                      <m:sub>
                        <m:r>
                          <m:rPr>
                            <m:sty m:val="p"/>
                          </m:rPr>
                          <a:rPr lang="en-US" b="0" i="1" smtClean="0">
                            <a:latin typeface="Cambria Math" panose="02040503050406030204" pitchFamily="18" charset="0"/>
                          </a:rPr>
                          <m:t>c</m:t>
                        </m:r>
                      </m:sub>
                    </m:sSub>
                  </m:oMath>
                </a14:m>
                <a:endParaRPr lang="en-GB" dirty="0"/>
              </a:p>
            </p:txBody>
          </p:sp>
        </mc:Choice>
        <mc:Fallback>
          <p:sp>
            <p:nvSpPr>
              <p:cNvPr id="2" name="Title 1">
                <a:extLst>
                  <a:ext uri="{FF2B5EF4-FFF2-40B4-BE49-F238E27FC236}">
                    <a16:creationId xmlns:a16="http://schemas.microsoft.com/office/drawing/2014/main" id="{84A8BCCF-7A32-32B8-FCBD-6D4240455ABE}"/>
                  </a:ext>
                </a:extLst>
              </p:cNvPr>
              <p:cNvSpPr>
                <a:spLocks noGrp="1" noRot="1" noChangeAspect="1" noMove="1" noResize="1" noEditPoints="1" noAdjustHandles="1" noChangeArrowheads="1" noChangeShapeType="1" noTextEdit="1"/>
              </p:cNvSpPr>
              <p:nvPr>
                <p:ph type="title"/>
              </p:nvPr>
            </p:nvSpPr>
            <p:spPr>
              <a:xfrm>
                <a:off x="838200" y="214678"/>
                <a:ext cx="10515600" cy="1325563"/>
              </a:xfrm>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00BB5B-199A-FEA9-ED41-3BAF4481ED6C}"/>
                  </a:ext>
                </a:extLst>
              </p:cNvPr>
              <p:cNvSpPr>
                <a:spLocks noGrp="1"/>
              </p:cNvSpPr>
              <p:nvPr>
                <p:ph idx="1"/>
              </p:nvPr>
            </p:nvSpPr>
            <p:spPr>
              <a:xfrm>
                <a:off x="1135400" y="4296959"/>
                <a:ext cx="8964237" cy="2346363"/>
              </a:xfrm>
            </p:spPr>
            <p:txBody>
              <a:bodyPr vert="horz" lIns="91440" tIns="45720" rIns="91440" bIns="45720" rtlCol="0" anchor="t">
                <a:normAutofit fontScale="92500" lnSpcReduction="20000"/>
              </a:bodyPr>
              <a:lstStyle/>
              <a:p>
                <a:r>
                  <a:rPr lang="en-IN" sz="1800" dirty="0"/>
                  <a:t>We simulate the same heterogeneous society at different sizes of N.</a:t>
                </a:r>
              </a:p>
              <a:p>
                <a:r>
                  <a:rPr lang="en-IN" sz="1800" dirty="0"/>
                  <a:t>For each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Φ</m:t>
                    </m:r>
                    <m:r>
                      <a:rPr lang="en-US" sz="1800" b="0" i="0" smtClean="0">
                        <a:latin typeface="Cambria Math" panose="02040503050406030204" pitchFamily="18" charset="0"/>
                        <a:ea typeface="Cambria Math" panose="02040503050406030204" pitchFamily="18" charset="0"/>
                      </a:rPr>
                      <m:t>,</m:t>
                    </m:r>
                  </m:oMath>
                </a14:m>
                <a:r>
                  <a:rPr lang="en-US" sz="1800" dirty="0"/>
                  <a:t> we measure </a:t>
                </a:r>
                <a14:m>
                  <m:oMath xmlns:m="http://schemas.openxmlformats.org/officeDocument/2006/math">
                    <m:sSup>
                      <m:sSupPr>
                        <m:ctrlPr>
                          <a:rPr lang="en-US" sz="1800" i="1">
                            <a:latin typeface="Cambria Math" panose="02040503050406030204" pitchFamily="18" charset="0"/>
                          </a:rPr>
                        </m:ctrlPr>
                      </m:sSupPr>
                      <m:e>
                        <m:r>
                          <m:rPr>
                            <m:sty m:val="p"/>
                          </m:rPr>
                          <a:rPr lang="en-US" sz="1800" i="1">
                            <a:latin typeface="Cambria Math" panose="02040503050406030204" pitchFamily="18" charset="0"/>
                          </a:rPr>
                          <m:t>N</m:t>
                        </m:r>
                      </m:e>
                      <m:sup>
                        <m:r>
                          <m:rPr>
                            <m:sty m:val="p"/>
                          </m:rPr>
                          <a:rPr lang="en-US" sz="1800" i="1">
                            <a:latin typeface="Cambria Math" panose="02040503050406030204" pitchFamily="18" charset="0"/>
                          </a:rPr>
                          <m:t>a</m:t>
                        </m:r>
                      </m:sup>
                    </m:sSup>
                    <m:r>
                      <m:rPr>
                        <m:sty m:val="p"/>
                      </m:rPr>
                      <a:rPr lang="en-US" sz="1800" i="1">
                        <a:latin typeface="Cambria Math" panose="02040503050406030204" pitchFamily="18" charset="0"/>
                      </a:rPr>
                      <m:t>S</m:t>
                    </m:r>
                  </m:oMath>
                </a14:m>
                <a:r>
                  <a:rPr lang="en-US" sz="1800" dirty="0"/>
                  <a:t>. </a:t>
                </a:r>
              </a:p>
              <a:p>
                <a:r>
                  <a:rPr lang="en-IN" sz="1800" dirty="0"/>
                  <a:t>As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Φ</m:t>
                    </m:r>
                    <m:r>
                      <a:rPr lang="el-GR" sz="1800" i="1">
                        <a:latin typeface="Cambria Math" panose="02040503050406030204" pitchFamily="18" charset="0"/>
                        <a:ea typeface="Cambria Math" panose="02040503050406030204" pitchFamily="18" charset="0"/>
                      </a:rPr>
                      <m:t> </m:t>
                    </m:r>
                  </m:oMath>
                </a14:m>
                <a:r>
                  <a:rPr lang="en-IN" sz="1800" dirty="0"/>
                  <a:t>increases, </a:t>
                </a:r>
                <a14:m>
                  <m:oMath xmlns:m="http://schemas.openxmlformats.org/officeDocument/2006/math">
                    <m:sSup>
                      <m:sSupPr>
                        <m:ctrlPr>
                          <a:rPr lang="en-US" sz="1800" i="1">
                            <a:latin typeface="Cambria Math" panose="02040503050406030204" pitchFamily="18" charset="0"/>
                          </a:rPr>
                        </m:ctrlPr>
                      </m:sSupPr>
                      <m:e>
                        <m:r>
                          <m:rPr>
                            <m:sty m:val="p"/>
                          </m:rPr>
                          <a:rPr lang="en-US" sz="1800" i="1">
                            <a:latin typeface="Cambria Math" panose="02040503050406030204" pitchFamily="18" charset="0"/>
                          </a:rPr>
                          <m:t>N</m:t>
                        </m:r>
                      </m:e>
                      <m:sup>
                        <m:r>
                          <m:rPr>
                            <m:sty m:val="p"/>
                          </m:rPr>
                          <a:rPr lang="en-US" sz="1800" i="1">
                            <a:latin typeface="Cambria Math" panose="02040503050406030204" pitchFamily="18" charset="0"/>
                          </a:rPr>
                          <m:t>a</m:t>
                        </m:r>
                      </m:sup>
                    </m:sSup>
                    <m:r>
                      <m:rPr>
                        <m:sty m:val="p"/>
                      </m:rPr>
                      <a:rPr lang="en-US" sz="1800" i="1">
                        <a:latin typeface="Cambria Math" panose="02040503050406030204" pitchFamily="18" charset="0"/>
                      </a:rPr>
                      <m:t>S</m:t>
                    </m:r>
                    <m:r>
                      <a:rPr lang="en-US" sz="1800" b="0" i="1" smtClean="0">
                        <a:latin typeface="Cambria Math" panose="02040503050406030204" pitchFamily="18" charset="0"/>
                      </a:rPr>
                      <m:t> </m:t>
                    </m:r>
                  </m:oMath>
                </a14:m>
                <a:r>
                  <a:rPr lang="en-IN" sz="1800" dirty="0"/>
                  <a:t>drops sharply. The network shifts from one dominant cluster to many smaller clusters.</a:t>
                </a:r>
                <a:endParaRPr lang="en-US" sz="1800" dirty="0"/>
              </a:p>
              <a:p>
                <a:r>
                  <a:rPr lang="en-IN" sz="1800" dirty="0"/>
                  <a:t>Near a phase transition, for different N the system behaves same at critical point.</a:t>
                </a:r>
              </a:p>
              <a:p>
                <a:r>
                  <a:rPr lang="en-IN" sz="1800" dirty="0"/>
                  <a:t>That means the curves for different N, crosses around one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Φ</m:t>
                    </m:r>
                  </m:oMath>
                </a14:m>
                <a:r>
                  <a:rPr lang="en-US" sz="1800" dirty="0"/>
                  <a:t>.</a:t>
                </a:r>
              </a:p>
              <a:p>
                <a:r>
                  <a:rPr lang="en-IN" sz="1800" dirty="0"/>
                  <a:t>We compute the crossing region across pairs of N.</a:t>
                </a:r>
              </a:p>
              <a:p>
                <a:r>
                  <a:rPr lang="en-IN" sz="1800" dirty="0"/>
                  <a:t>The red dotted line marks the resulting critical value.</a:t>
                </a:r>
                <a:endParaRPr lang="ar-AE" sz="1800" dirty="0"/>
              </a:p>
            </p:txBody>
          </p:sp>
        </mc:Choice>
        <mc:Fallback>
          <p:sp>
            <p:nvSpPr>
              <p:cNvPr id="3" name="Content Placeholder 2">
                <a:extLst>
                  <a:ext uri="{FF2B5EF4-FFF2-40B4-BE49-F238E27FC236}">
                    <a16:creationId xmlns:a16="http://schemas.microsoft.com/office/drawing/2014/main" id="{7C00BB5B-199A-FEA9-ED41-3BAF4481ED6C}"/>
                  </a:ext>
                </a:extLst>
              </p:cNvPr>
              <p:cNvSpPr>
                <a:spLocks noGrp="1" noRot="1" noChangeAspect="1" noMove="1" noResize="1" noEditPoints="1" noAdjustHandles="1" noChangeArrowheads="1" noChangeShapeType="1" noTextEdit="1"/>
              </p:cNvSpPr>
              <p:nvPr>
                <p:ph idx="1"/>
              </p:nvPr>
            </p:nvSpPr>
            <p:spPr>
              <a:xfrm>
                <a:off x="1135400" y="4296959"/>
                <a:ext cx="8964237" cy="2346363"/>
              </a:xfrm>
              <a:blipFill>
                <a:blip r:embed="rId3"/>
                <a:stretch>
                  <a:fillRect l="-424" t="-4301" b="-21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1DC0314-F506-9444-C4FD-AA3CF570F2DF}"/>
              </a:ext>
            </a:extLst>
          </p:cNvPr>
          <p:cNvPicPr>
            <a:picLocks noChangeAspect="1"/>
          </p:cNvPicPr>
          <p:nvPr/>
        </p:nvPicPr>
        <p:blipFill>
          <a:blip r:embed="rId4"/>
          <a:stretch>
            <a:fillRect/>
          </a:stretch>
        </p:blipFill>
        <p:spPr>
          <a:xfrm>
            <a:off x="1281375" y="1307575"/>
            <a:ext cx="9325282" cy="2989384"/>
          </a:xfrm>
          <a:prstGeom prst="rect">
            <a:avLst/>
          </a:prstGeom>
        </p:spPr>
      </p:pic>
    </p:spTree>
    <p:extLst>
      <p:ext uri="{BB962C8B-B14F-4D97-AF65-F5344CB8AC3E}">
        <p14:creationId xmlns:p14="http://schemas.microsoft.com/office/powerpoint/2010/main" val="383826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92855-A6C5-9389-6187-8D103F5D1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645F7-3F11-2DF0-9DD0-57323E41EE37}"/>
              </a:ext>
            </a:extLst>
          </p:cNvPr>
          <p:cNvSpPr>
            <a:spLocks noGrp="1"/>
          </p:cNvSpPr>
          <p:nvPr>
            <p:ph type="title"/>
          </p:nvPr>
        </p:nvSpPr>
        <p:spPr/>
        <p:txBody>
          <a:bodyPr/>
          <a:lstStyle/>
          <a:p>
            <a:r>
              <a:rPr lang="en-GB" dirty="0"/>
              <a:t>Cluster Size Distributions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D3791B-1DDB-6A87-66EE-6C7B2399133F}"/>
                  </a:ext>
                </a:extLst>
              </p:cNvPr>
              <p:cNvSpPr>
                <a:spLocks noGrp="1"/>
              </p:cNvSpPr>
              <p:nvPr>
                <p:ph idx="1"/>
              </p:nvPr>
            </p:nvSpPr>
            <p:spPr>
              <a:xfrm>
                <a:off x="838200" y="1825625"/>
                <a:ext cx="8915400" cy="4351338"/>
              </a:xfrm>
            </p:spPr>
            <p:txBody>
              <a:bodyPr>
                <a:normAutofit/>
              </a:bodyPr>
              <a:lstStyle/>
              <a:p>
                <a:r>
                  <a:rPr lang="en-IN" sz="1800" dirty="0"/>
                  <a:t>Both models exhibit </a:t>
                </a:r>
                <a:r>
                  <a:rPr lang="en-IN" sz="1800" b="1" dirty="0"/>
                  <a:t>Power Law distributions </a:t>
                </a:r>
                <a:r>
                  <a:rPr lang="en-IN" sz="1800" dirty="0"/>
                  <a:t>near the critical points.</a:t>
                </a:r>
              </a:p>
              <a:p>
                <a:r>
                  <a:rPr lang="en-IN" sz="1800" dirty="0"/>
                  <a:t>We verified this using Log-Likelihood Ratio tests (R &gt; 0 and p &lt; 0.05).</a:t>
                </a:r>
              </a:p>
              <a:p>
                <a:r>
                  <a:rPr lang="en-US" sz="1800" dirty="0"/>
                  <a:t>The </a:t>
                </a:r>
                <a14:m>
                  <m:oMath xmlns:m="http://schemas.openxmlformats.org/officeDocument/2006/math">
                    <m:sSub>
                      <m:sSubPr>
                        <m:ctrlPr>
                          <a:rPr lang="en-US" sz="1800" i="1">
                            <a:latin typeface="Cambria Math" panose="02040503050406030204" pitchFamily="18" charset="0"/>
                          </a:rPr>
                        </m:ctrlPr>
                      </m:sSubPr>
                      <m:e>
                        <m:r>
                          <m:rPr>
                            <m:sty m:val="p"/>
                          </m:rPr>
                          <a:rPr lang="en-US" sz="1800" i="1">
                            <a:latin typeface="Cambria Math" panose="02040503050406030204" pitchFamily="18" charset="0"/>
                          </a:rPr>
                          <m:t>ϕ</m:t>
                        </m:r>
                      </m:e>
                      <m:sub>
                        <m:r>
                          <m:rPr>
                            <m:sty m:val="p"/>
                          </m:rPr>
                          <a:rPr lang="en-US" sz="1800" i="1">
                            <a:latin typeface="Cambria Math" panose="02040503050406030204" pitchFamily="18" charset="0"/>
                          </a:rPr>
                          <m:t>c</m:t>
                        </m:r>
                      </m:sub>
                    </m:sSub>
                  </m:oMath>
                </a14:m>
                <a:r>
                  <a:rPr lang="ar-AE" sz="1800" dirty="0"/>
                  <a:t> </a:t>
                </a:r>
                <a:r>
                  <a:rPr lang="en-US" sz="1800" dirty="0"/>
                  <a:t>for heterogenous is lower than the homogenous model is because </a:t>
                </a:r>
                <a:r>
                  <a:rPr lang="en-IN" sz="1800" dirty="0"/>
                  <a:t>the society polarizes/sorts into separate groups faster with the presence of extremists, so we reach the critical </a:t>
                </a:r>
                <a:r>
                  <a:rPr lang="en-IN" sz="1800" dirty="0" err="1"/>
                  <a:t>behavior</a:t>
                </a:r>
                <a:r>
                  <a:rPr lang="en-IN" sz="1800" dirty="0"/>
                  <a:t> at a lower rewiring probability.</a:t>
                </a:r>
                <a:endParaRPr lang="ar-AE" sz="1800" dirty="0"/>
              </a:p>
              <a:p>
                <a:pPr marL="0" indent="0">
                  <a:buNone/>
                </a:pPr>
                <a:r>
                  <a:rPr lang="en-IN" dirty="0"/>
                  <a:t>THIS ANSWERS OUR FIRST RESEARCH QUESTION!</a:t>
                </a:r>
              </a:p>
              <a:p>
                <a:pPr marL="0" indent="0">
                  <a:buNone/>
                </a:pPr>
                <a:r>
                  <a:rPr lang="en-US" sz="1900" dirty="0"/>
                  <a:t>Does introducing </a:t>
                </a:r>
                <a:r>
                  <a:rPr lang="en-US" sz="1900" b="1" dirty="0"/>
                  <a:t>degrees of stubbornness </a:t>
                </a:r>
                <a:r>
                  <a:rPr lang="en-US" sz="1900" dirty="0"/>
                  <a:t>that influence interactions between individuals (making the network </a:t>
                </a:r>
                <a:r>
                  <a:rPr lang="en-US" sz="1900" b="1" dirty="0"/>
                  <a:t>heterogeneous</a:t>
                </a:r>
                <a:r>
                  <a:rPr lang="en-US" sz="1900" dirty="0"/>
                  <a:t>) change the dynamics of the system?</a:t>
                </a:r>
              </a:p>
              <a:p>
                <a:pPr marL="0" indent="0">
                  <a:buNone/>
                </a:pPr>
                <a:r>
                  <a:rPr lang="en-IN" sz="2000" dirty="0"/>
                  <a:t>Yes, introducing stubbornness affects the dynamics of the system by reducing the critical phase transition value, making the society polarize quickly. </a:t>
                </a:r>
              </a:p>
              <a:p>
                <a:endParaRPr lang="en-GB" sz="1800" dirty="0"/>
              </a:p>
            </p:txBody>
          </p:sp>
        </mc:Choice>
        <mc:Fallback>
          <p:sp>
            <p:nvSpPr>
              <p:cNvPr id="3" name="Content Placeholder 2">
                <a:extLst>
                  <a:ext uri="{FF2B5EF4-FFF2-40B4-BE49-F238E27FC236}">
                    <a16:creationId xmlns:a16="http://schemas.microsoft.com/office/drawing/2014/main" id="{86D3791B-1DDB-6A87-66EE-6C7B2399133F}"/>
                  </a:ext>
                </a:extLst>
              </p:cNvPr>
              <p:cNvSpPr>
                <a:spLocks noGrp="1" noRot="1" noChangeAspect="1" noMove="1" noResize="1" noEditPoints="1" noAdjustHandles="1" noChangeArrowheads="1" noChangeShapeType="1" noTextEdit="1"/>
              </p:cNvSpPr>
              <p:nvPr>
                <p:ph idx="1"/>
              </p:nvPr>
            </p:nvSpPr>
            <p:spPr>
              <a:xfrm>
                <a:off x="838200" y="1825625"/>
                <a:ext cx="8915400" cy="4351338"/>
              </a:xfrm>
              <a:blipFill>
                <a:blip r:embed="rId2"/>
                <a:stretch>
                  <a:fillRect l="-1425" t="-1163"/>
                </a:stretch>
              </a:blipFill>
            </p:spPr>
            <p:txBody>
              <a:bodyPr/>
              <a:lstStyle/>
              <a:p>
                <a:r>
                  <a:rPr lang="en-US">
                    <a:noFill/>
                  </a:rPr>
                  <a:t> </a:t>
                </a:r>
              </a:p>
            </p:txBody>
          </p:sp>
        </mc:Fallback>
      </mc:AlternateContent>
    </p:spTree>
    <p:extLst>
      <p:ext uri="{BB962C8B-B14F-4D97-AF65-F5344CB8AC3E}">
        <p14:creationId xmlns:p14="http://schemas.microsoft.com/office/powerpoint/2010/main" val="1112993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85C7D-7E61-9BAB-E62E-9C14EFB88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53D17-4DF4-E8E0-2217-F6B12006FB95}"/>
              </a:ext>
            </a:extLst>
          </p:cNvPr>
          <p:cNvSpPr>
            <a:spLocks noGrp="1"/>
          </p:cNvSpPr>
          <p:nvPr>
            <p:ph type="title"/>
          </p:nvPr>
        </p:nvSpPr>
        <p:spPr/>
        <p:txBody>
          <a:bodyPr/>
          <a:lstStyle/>
          <a:p>
            <a:r>
              <a:rPr lang="en-GB"/>
              <a:t> Statistical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91C9D4-F91D-C79D-AD40-3600972816B0}"/>
                  </a:ext>
                </a:extLst>
              </p:cNvPr>
              <p:cNvSpPr>
                <a:spLocks noGrp="1"/>
              </p:cNvSpPr>
              <p:nvPr>
                <p:ph idx="1"/>
              </p:nvPr>
            </p:nvSpPr>
            <p:spPr>
              <a:xfrm>
                <a:off x="838200" y="1825625"/>
                <a:ext cx="5257800" cy="4351338"/>
              </a:xfrm>
            </p:spPr>
            <p:txBody>
              <a:bodyPr>
                <a:normAutofit/>
              </a:bodyPr>
              <a:lstStyle/>
              <a:p>
                <a:r>
                  <a:rPr lang="en-IN" sz="1800" b="1" dirty="0"/>
                  <a:t>Hypothesis Test:</a:t>
                </a:r>
                <a:r>
                  <a:rPr lang="en-IN" sz="1800" dirty="0"/>
                  <a:t> Welch’s t-test</a:t>
                </a:r>
              </a:p>
              <a:p>
                <a:r>
                  <a:rPr lang="en-IN" sz="1800" dirty="0"/>
                  <a:t>Null Hypothesis: </a:t>
                </a:r>
              </a:p>
              <a:p>
                <a:pPr marL="457200" lvl="1" indent="0">
                  <a:buNone/>
                </a:pPr>
                <a:r>
                  <a:rPr lang="en-IN" sz="1400" dirty="0"/>
                  <a:t>Heterogeneity has no significant effect on consensus size</a:t>
                </a:r>
              </a:p>
              <a:p>
                <a:r>
                  <a:rPr lang="en-IN" sz="1800" dirty="0"/>
                  <a:t>p-value = </a:t>
                </a:r>
                <a14:m>
                  <m:oMath xmlns:m="http://schemas.openxmlformats.org/officeDocument/2006/math">
                    <m:sSup>
                      <m:sSupPr>
                        <m:ctrlPr>
                          <a:rPr lang="en-IN" sz="1800" i="1" smtClean="0">
                            <a:latin typeface="Cambria Math" panose="02040503050406030204" pitchFamily="18" charset="0"/>
                          </a:rPr>
                        </m:ctrlPr>
                      </m:sSupPr>
                      <m:e>
                        <m:r>
                          <a:rPr lang="en-US" sz="1800" b="0" i="1" smtClean="0">
                            <a:latin typeface="Cambria Math" panose="02040503050406030204" pitchFamily="18" charset="0"/>
                          </a:rPr>
                          <m:t>1.4</m:t>
                        </m:r>
                        <m:r>
                          <a:rPr lang="en-US" sz="1800" b="0" i="1" smtClean="0">
                            <a:latin typeface="Cambria Math" panose="02040503050406030204" pitchFamily="18" charset="0"/>
                          </a:rPr>
                          <m:t>3∗10</m:t>
                        </m:r>
                      </m:e>
                      <m:sup>
                        <m:r>
                          <a:rPr lang="en-US" sz="1800" b="0" i="1" smtClean="0">
                            <a:latin typeface="Cambria Math" panose="02040503050406030204" pitchFamily="18" charset="0"/>
                          </a:rPr>
                          <m:t>−</m:t>
                        </m:r>
                        <m:r>
                          <a:rPr lang="en-US" sz="1800" b="0" i="1" smtClean="0">
                            <a:latin typeface="Cambria Math" panose="02040503050406030204" pitchFamily="18" charset="0"/>
                          </a:rPr>
                          <m:t>15</m:t>
                        </m:r>
                      </m:sup>
                    </m:sSup>
                  </m:oMath>
                </a14:m>
                <a:r>
                  <a:rPr lang="en-GB" sz="1800" dirty="0"/>
                  <a:t> and </a:t>
                </a:r>
                <a14:m>
                  <m:oMath xmlns:m="http://schemas.openxmlformats.org/officeDocument/2006/math">
                    <m:r>
                      <a:rPr lang="en-GB" sz="1800" i="1" smtClean="0">
                        <a:latin typeface="Cambria Math" panose="02040503050406030204" pitchFamily="18" charset="0"/>
                        <a:ea typeface="Cambria Math" panose="02040503050406030204" pitchFamily="18" charset="0"/>
                      </a:rPr>
                      <m:t>𝛼</m:t>
                    </m:r>
                  </m:oMath>
                </a14:m>
                <a:r>
                  <a:rPr lang="en-GB" sz="1800" dirty="0"/>
                  <a:t> = 0.05</a:t>
                </a:r>
              </a:p>
              <a:p>
                <a:r>
                  <a:rPr lang="en-GB" sz="1800" dirty="0"/>
                  <a:t>Since p &lt; </a:t>
                </a:r>
                <a14:m>
                  <m:oMath xmlns:m="http://schemas.openxmlformats.org/officeDocument/2006/math">
                    <m:r>
                      <a:rPr lang="en-GB" sz="1800" i="1">
                        <a:latin typeface="Cambria Math" panose="02040503050406030204" pitchFamily="18" charset="0"/>
                        <a:ea typeface="Cambria Math" panose="02040503050406030204" pitchFamily="18" charset="0"/>
                      </a:rPr>
                      <m:t>𝛼</m:t>
                    </m:r>
                    <m:r>
                      <a:rPr lang="en-US" sz="1800" b="0" i="0" smtClean="0">
                        <a:latin typeface="Cambria Math" panose="02040503050406030204" pitchFamily="18" charset="0"/>
                        <a:ea typeface="Cambria Math" panose="02040503050406030204" pitchFamily="18" charset="0"/>
                      </a:rPr>
                      <m:t>, </m:t>
                    </m:r>
                  </m:oMath>
                </a14:m>
                <a:r>
                  <a:rPr lang="en-GB" sz="1800" dirty="0"/>
                  <a:t>we reject null hypothesis.</a:t>
                </a:r>
              </a:p>
              <a:p>
                <a:r>
                  <a:rPr lang="en-IN" sz="1800" dirty="0"/>
                  <a:t>In the Homogeneous Base Model, the median consensus size is approximately 0.7. This means that in an ideal world, 70% of the population eventually unites into a single, cohesive super majority. The society functions as a whole.</a:t>
                </a:r>
              </a:p>
              <a:p>
                <a:r>
                  <a:rPr lang="en-IN" sz="1800" dirty="0"/>
                  <a:t>However, in our Heterogeneous Model (the right box), that number crashes to 0.1.</a:t>
                </a:r>
              </a:p>
              <a:p>
                <a:endParaRPr lang="en-GB" sz="1800" dirty="0"/>
              </a:p>
            </p:txBody>
          </p:sp>
        </mc:Choice>
        <mc:Fallback>
          <p:sp>
            <p:nvSpPr>
              <p:cNvPr id="3" name="Content Placeholder 2">
                <a:extLst>
                  <a:ext uri="{FF2B5EF4-FFF2-40B4-BE49-F238E27FC236}">
                    <a16:creationId xmlns:a16="http://schemas.microsoft.com/office/drawing/2014/main" id="{F991C9D4-F91D-C79D-AD40-3600972816B0}"/>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964" t="-1163" r="-48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6425EAA-E220-6FE0-8C66-2D5C2DFB7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4281" y="365125"/>
            <a:ext cx="5741773" cy="6330563"/>
          </a:xfrm>
          <a:prstGeom prst="rect">
            <a:avLst/>
          </a:prstGeom>
        </p:spPr>
      </p:pic>
    </p:spTree>
    <p:extLst>
      <p:ext uri="{BB962C8B-B14F-4D97-AF65-F5344CB8AC3E}">
        <p14:creationId xmlns:p14="http://schemas.microsoft.com/office/powerpoint/2010/main" val="156831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76677-3199-4718-078A-91098182CEDD}"/>
              </a:ext>
            </a:extLst>
          </p:cNvPr>
          <p:cNvSpPr>
            <a:spLocks noGrp="1"/>
          </p:cNvSpPr>
          <p:nvPr>
            <p:ph type="title"/>
          </p:nvPr>
        </p:nvSpPr>
        <p:spPr>
          <a:xfrm>
            <a:off x="838201" y="365125"/>
            <a:ext cx="5251316" cy="1807305"/>
          </a:xfrm>
        </p:spPr>
        <p:txBody>
          <a:bodyPr>
            <a:normAutofit/>
          </a:bodyPr>
          <a:lstStyle/>
          <a:p>
            <a:r>
              <a:rPr lang="en-GB"/>
              <a:t>Q2: Adding Mediators </a:t>
            </a:r>
          </a:p>
        </p:txBody>
      </p:sp>
      <p:sp>
        <p:nvSpPr>
          <p:cNvPr id="3" name="Content Placeholder 2">
            <a:extLst>
              <a:ext uri="{FF2B5EF4-FFF2-40B4-BE49-F238E27FC236}">
                <a16:creationId xmlns:a16="http://schemas.microsoft.com/office/drawing/2014/main" id="{25636B4A-1F64-47C2-01F4-B29716986E68}"/>
              </a:ext>
            </a:extLst>
          </p:cNvPr>
          <p:cNvSpPr>
            <a:spLocks noGrp="1"/>
          </p:cNvSpPr>
          <p:nvPr>
            <p:ph idx="1"/>
          </p:nvPr>
        </p:nvSpPr>
        <p:spPr>
          <a:xfrm>
            <a:off x="838200" y="2333297"/>
            <a:ext cx="4619621" cy="3843666"/>
          </a:xfrm>
        </p:spPr>
        <p:txBody>
          <a:bodyPr vert="horz" lIns="91440" tIns="45720" rIns="91440" bIns="45720" rtlCol="0">
            <a:normAutofit/>
          </a:bodyPr>
          <a:lstStyle/>
          <a:p>
            <a:endParaRPr lang="en-GB" sz="2000"/>
          </a:p>
          <a:p>
            <a:r>
              <a:rPr lang="en-GB" sz="2000"/>
              <a:t>4th agent type</a:t>
            </a:r>
          </a:p>
          <a:p>
            <a:r>
              <a:rPr lang="en" sz="2000">
                <a:ea typeface="+mn-lt"/>
                <a:cs typeface="+mn-lt"/>
              </a:rPr>
              <a:t>Φ value: 0.45, stubbornness: 0</a:t>
            </a:r>
            <a:endParaRPr lang="en-GB" sz="2000"/>
          </a:p>
          <a:p>
            <a:r>
              <a:rPr lang="en" sz="2000"/>
              <a:t>Key difference: reconnect to holders of opposite beliefs</a:t>
            </a:r>
          </a:p>
          <a:p>
            <a:r>
              <a:rPr lang="en" sz="2000"/>
              <a:t>Idea: bridge the gap between groups of different beliefs</a:t>
            </a:r>
          </a:p>
          <a:p>
            <a:r>
              <a:rPr lang="en" sz="2000"/>
              <a:t>Hypothesis: increase in mediator population -&gt; increase in total population interconnectivity </a:t>
            </a:r>
          </a:p>
          <a:p>
            <a:endParaRPr lang="en" sz="2000"/>
          </a:p>
          <a:p>
            <a:endParaRPr lang="en-GB" sz="2000"/>
          </a:p>
          <a:p>
            <a:endParaRPr lang="en-GB" sz="2000"/>
          </a:p>
        </p:txBody>
      </p:sp>
      <p:pic>
        <p:nvPicPr>
          <p:cNvPr id="4" name="Picture 3" descr="A person holding a glass of liquid&#10;&#10;AI-generated content may be incorrect.">
            <a:extLst>
              <a:ext uri="{FF2B5EF4-FFF2-40B4-BE49-F238E27FC236}">
                <a16:creationId xmlns:a16="http://schemas.microsoft.com/office/drawing/2014/main" id="{31748F7F-02C3-734A-5AA7-97AD1197F0BB}"/>
              </a:ext>
            </a:extLst>
          </p:cNvPr>
          <p:cNvPicPr>
            <a:picLocks noChangeAspect="1"/>
          </p:cNvPicPr>
          <p:nvPr/>
        </p:nvPicPr>
        <p:blipFill>
          <a:blip r:embed="rId2"/>
          <a:srcRect l="21232" r="20730"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4497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16E3-CD22-1E21-0C57-91D8D7C8F4F8}"/>
              </a:ext>
            </a:extLst>
          </p:cNvPr>
          <p:cNvSpPr>
            <a:spLocks noGrp="1"/>
          </p:cNvSpPr>
          <p:nvPr>
            <p:ph type="title"/>
          </p:nvPr>
        </p:nvSpPr>
        <p:spPr>
          <a:xfrm>
            <a:off x="838200" y="365125"/>
            <a:ext cx="4257964" cy="1340956"/>
          </a:xfrm>
        </p:spPr>
        <p:txBody>
          <a:bodyPr/>
          <a:lstStyle/>
          <a:p>
            <a:r>
              <a:rPr lang="en-GB"/>
              <a:t>Results: Adding Mediators</a:t>
            </a:r>
          </a:p>
        </p:txBody>
      </p:sp>
      <p:pic>
        <p:nvPicPr>
          <p:cNvPr id="7" name="Content Placeholder 6" descr="A graph with a line&#10;&#10;AI-generated content may be incorrect.">
            <a:extLst>
              <a:ext uri="{FF2B5EF4-FFF2-40B4-BE49-F238E27FC236}">
                <a16:creationId xmlns:a16="http://schemas.microsoft.com/office/drawing/2014/main" id="{F8D2A66D-FC24-8001-4290-830B67A3D910}"/>
              </a:ext>
            </a:extLst>
          </p:cNvPr>
          <p:cNvPicPr>
            <a:picLocks noGrp="1" noChangeAspect="1"/>
          </p:cNvPicPr>
          <p:nvPr>
            <p:ph idx="1"/>
          </p:nvPr>
        </p:nvPicPr>
        <p:blipFill>
          <a:blip r:embed="rId2"/>
          <a:stretch>
            <a:fillRect/>
          </a:stretch>
        </p:blipFill>
        <p:spPr>
          <a:xfrm>
            <a:off x="6612155" y="35973"/>
            <a:ext cx="4618183" cy="3237751"/>
          </a:xfrm>
          <a:prstGeom prst="rect">
            <a:avLst/>
          </a:prstGeom>
        </p:spPr>
      </p:pic>
      <p:pic>
        <p:nvPicPr>
          <p:cNvPr id="3" name="Picture 2" descr="A graph with blue lines&#10;&#10;AI-generated content may be incorrect.">
            <a:extLst>
              <a:ext uri="{FF2B5EF4-FFF2-40B4-BE49-F238E27FC236}">
                <a16:creationId xmlns:a16="http://schemas.microsoft.com/office/drawing/2014/main" id="{B539E241-C040-9B38-F9E3-CBCBDFE71499}"/>
              </a:ext>
            </a:extLst>
          </p:cNvPr>
          <p:cNvPicPr>
            <a:picLocks noChangeAspect="1"/>
          </p:cNvPicPr>
          <p:nvPr/>
        </p:nvPicPr>
        <p:blipFill>
          <a:blip r:embed="rId3"/>
          <a:stretch>
            <a:fillRect/>
          </a:stretch>
        </p:blipFill>
        <p:spPr>
          <a:xfrm>
            <a:off x="1266194" y="1557072"/>
            <a:ext cx="3219309" cy="2472795"/>
          </a:xfrm>
          <a:prstGeom prst="rect">
            <a:avLst/>
          </a:prstGeom>
        </p:spPr>
      </p:pic>
      <p:pic>
        <p:nvPicPr>
          <p:cNvPr id="4" name="Picture 3" descr="A graph showing a line of value&#10;&#10;AI-generated content may be incorrect.">
            <a:extLst>
              <a:ext uri="{FF2B5EF4-FFF2-40B4-BE49-F238E27FC236}">
                <a16:creationId xmlns:a16="http://schemas.microsoft.com/office/drawing/2014/main" id="{38950086-AB14-1288-E402-FE92F403DA23}"/>
              </a:ext>
            </a:extLst>
          </p:cNvPr>
          <p:cNvPicPr>
            <a:picLocks noChangeAspect="1"/>
          </p:cNvPicPr>
          <p:nvPr/>
        </p:nvPicPr>
        <p:blipFill>
          <a:blip r:embed="rId4"/>
          <a:stretch>
            <a:fillRect/>
          </a:stretch>
        </p:blipFill>
        <p:spPr>
          <a:xfrm>
            <a:off x="6612155" y="3273724"/>
            <a:ext cx="4618183" cy="3548303"/>
          </a:xfrm>
          <a:prstGeom prst="rect">
            <a:avLst/>
          </a:prstGeom>
        </p:spPr>
      </p:pic>
      <p:sp>
        <p:nvSpPr>
          <p:cNvPr id="5" name="TextBox 4">
            <a:extLst>
              <a:ext uri="{FF2B5EF4-FFF2-40B4-BE49-F238E27FC236}">
                <a16:creationId xmlns:a16="http://schemas.microsoft.com/office/drawing/2014/main" id="{069D159F-EF8D-9D3D-40E2-D6F45E752D1F}"/>
              </a:ext>
            </a:extLst>
          </p:cNvPr>
          <p:cNvSpPr txBox="1"/>
          <p:nvPr/>
        </p:nvSpPr>
        <p:spPr>
          <a:xfrm>
            <a:off x="593124" y="4029867"/>
            <a:ext cx="5301049" cy="2308324"/>
          </a:xfrm>
          <a:prstGeom prst="rect">
            <a:avLst/>
          </a:prstGeom>
          <a:noFill/>
        </p:spPr>
        <p:txBody>
          <a:bodyPr wrap="square" rtlCol="0">
            <a:spAutoFit/>
          </a:bodyPr>
          <a:lstStyle/>
          <a:p>
            <a:r>
              <a:rPr lang="en-US" dirty="0"/>
              <a:t>How many mediator do we need?</a:t>
            </a:r>
          </a:p>
          <a:p>
            <a:endParaRPr lang="en-US" dirty="0"/>
          </a:p>
          <a:p>
            <a:r>
              <a:rPr lang="en-IN" dirty="0"/>
              <a:t>The consensus size increases sharply with just a small increase in m (Mediator fraction)</a:t>
            </a:r>
          </a:p>
          <a:p>
            <a:endParaRPr lang="en-IN" dirty="0"/>
          </a:p>
          <a:p>
            <a:r>
              <a:rPr lang="en-IN" dirty="0"/>
              <a:t>The biggest gain comes from the first 1-2% of the population acting as mediators. You don't need </a:t>
            </a:r>
            <a:r>
              <a:rPr lang="en-IN" i="1" dirty="0"/>
              <a:t>everyone</a:t>
            </a:r>
            <a:r>
              <a:rPr lang="en-IN" dirty="0"/>
              <a:t> to be a peacemaker, just a critical few.</a:t>
            </a:r>
            <a:endParaRPr lang="en-US" dirty="0"/>
          </a:p>
        </p:txBody>
      </p:sp>
    </p:spTree>
    <p:extLst>
      <p:ext uri="{BB962C8B-B14F-4D97-AF65-F5344CB8AC3E}">
        <p14:creationId xmlns:p14="http://schemas.microsoft.com/office/powerpoint/2010/main" val="227689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17A9E-2B14-70A4-960A-609ADE0C1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A2C5E-1F0D-0621-84E9-EFCDF10156C2}"/>
              </a:ext>
            </a:extLst>
          </p:cNvPr>
          <p:cNvSpPr>
            <a:spLocks noGrp="1"/>
          </p:cNvSpPr>
          <p:nvPr>
            <p:ph type="title"/>
          </p:nvPr>
        </p:nvSpPr>
        <p:spPr/>
        <p:txBody>
          <a:bodyPr/>
          <a:lstStyle/>
          <a:p>
            <a:r>
              <a:rPr lang="en-GB" dirty="0"/>
              <a:t>Society Types: Polarised vs Diplomatic</a:t>
            </a:r>
          </a:p>
        </p:txBody>
      </p:sp>
      <p:sp>
        <p:nvSpPr>
          <p:cNvPr id="3" name="Content Placeholder 2">
            <a:extLst>
              <a:ext uri="{FF2B5EF4-FFF2-40B4-BE49-F238E27FC236}">
                <a16:creationId xmlns:a16="http://schemas.microsoft.com/office/drawing/2014/main" id="{E922FF0B-BCE4-35D1-C12F-228B5A358D82}"/>
              </a:ext>
            </a:extLst>
          </p:cNvPr>
          <p:cNvSpPr>
            <a:spLocks noGrp="1"/>
          </p:cNvSpPr>
          <p:nvPr>
            <p:ph idx="1"/>
          </p:nvPr>
        </p:nvSpPr>
        <p:spPr>
          <a:xfrm>
            <a:off x="838199" y="1825625"/>
            <a:ext cx="8750643" cy="4351338"/>
          </a:xfrm>
        </p:spPr>
        <p:txBody>
          <a:bodyPr>
            <a:normAutofit/>
          </a:bodyPr>
          <a:lstStyle/>
          <a:p>
            <a:r>
              <a:rPr lang="en-IN" sz="1800" dirty="0"/>
              <a:t>We simulated two distinct societal compositions.</a:t>
            </a:r>
          </a:p>
          <a:p>
            <a:pPr marL="342900" indent="-342900">
              <a:buFont typeface="+mj-lt"/>
              <a:buAutoNum type="arabicPeriod"/>
            </a:pPr>
            <a:r>
              <a:rPr lang="en-IN" sz="1800" dirty="0"/>
              <a:t>The polarised society: </a:t>
            </a:r>
          </a:p>
          <a:p>
            <a:pPr lvl="1"/>
            <a:r>
              <a:rPr lang="en-IN" sz="1400" dirty="0"/>
              <a:t>High fraction of </a:t>
            </a:r>
            <a:r>
              <a:rPr lang="en-IN" sz="1400" b="1" dirty="0"/>
              <a:t>Extremists (20%)</a:t>
            </a:r>
          </a:p>
          <a:p>
            <a:pPr lvl="1"/>
            <a:r>
              <a:rPr lang="en-IN" sz="1400" dirty="0"/>
              <a:t>Zero Mediators.</a:t>
            </a:r>
          </a:p>
          <a:p>
            <a:pPr marL="0" indent="0">
              <a:buNone/>
            </a:pPr>
            <a:r>
              <a:rPr lang="en-IN" sz="1800" dirty="0"/>
              <a:t>2. The Diplomatic Society:</a:t>
            </a:r>
          </a:p>
          <a:p>
            <a:pPr lvl="1"/>
            <a:r>
              <a:rPr lang="en-IN" sz="1400" dirty="0"/>
              <a:t>Low fraction of Extremists (5%)</a:t>
            </a:r>
          </a:p>
          <a:p>
            <a:pPr lvl="1"/>
            <a:r>
              <a:rPr lang="en-IN" sz="1400" dirty="0"/>
              <a:t>Small fraction of </a:t>
            </a:r>
            <a:r>
              <a:rPr lang="en-IN" sz="1400" b="1" dirty="0"/>
              <a:t>Mediators (5%)</a:t>
            </a:r>
            <a:r>
              <a:rPr lang="en-IN" sz="1400" dirty="0"/>
              <a:t>.</a:t>
            </a:r>
          </a:p>
          <a:p>
            <a:pPr marL="457200" lvl="1" indent="0">
              <a:buNone/>
            </a:pPr>
            <a:endParaRPr lang="en-IN" sz="1400" dirty="0"/>
          </a:p>
          <a:p>
            <a:pPr marL="457200" lvl="1" indent="0">
              <a:buNone/>
            </a:pPr>
            <a:endParaRPr lang="en-IN" sz="1400" dirty="0"/>
          </a:p>
          <a:p>
            <a:pPr marL="0" indent="0">
              <a:buNone/>
            </a:pPr>
            <a:r>
              <a:rPr lang="en-IN" sz="1800" dirty="0"/>
              <a:t>HYPOTHESIS: The Diplomatic society should sustain consensus at higher rewiring rates (higher "social stress")</a:t>
            </a:r>
          </a:p>
        </p:txBody>
      </p:sp>
    </p:spTree>
    <p:extLst>
      <p:ext uri="{BB962C8B-B14F-4D97-AF65-F5344CB8AC3E}">
        <p14:creationId xmlns:p14="http://schemas.microsoft.com/office/powerpoint/2010/main" val="87524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EBA0-3AD1-5133-4E78-68205702C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1A3BC-061A-3279-BFA7-691224001202}"/>
              </a:ext>
            </a:extLst>
          </p:cNvPr>
          <p:cNvSpPr>
            <a:spLocks noGrp="1"/>
          </p:cNvSpPr>
          <p:nvPr>
            <p:ph type="title"/>
          </p:nvPr>
        </p:nvSpPr>
        <p:spPr/>
        <p:txBody>
          <a:bodyPr/>
          <a:lstStyle/>
          <a:p>
            <a:r>
              <a:rPr lang="en-IN" dirty="0"/>
              <a:t>Results: Stability Profile</a:t>
            </a:r>
            <a:endParaRPr lang="en-GB" dirty="0"/>
          </a:p>
        </p:txBody>
      </p:sp>
      <p:sp>
        <p:nvSpPr>
          <p:cNvPr id="3" name="Content Placeholder 2">
            <a:extLst>
              <a:ext uri="{FF2B5EF4-FFF2-40B4-BE49-F238E27FC236}">
                <a16:creationId xmlns:a16="http://schemas.microsoft.com/office/drawing/2014/main" id="{A159D596-8B00-F117-C8AA-165EBE905E91}"/>
              </a:ext>
            </a:extLst>
          </p:cNvPr>
          <p:cNvSpPr>
            <a:spLocks noGrp="1"/>
          </p:cNvSpPr>
          <p:nvPr>
            <p:ph idx="1"/>
          </p:nvPr>
        </p:nvSpPr>
        <p:spPr>
          <a:xfrm>
            <a:off x="838200" y="4294788"/>
            <a:ext cx="10515600" cy="2383438"/>
          </a:xfrm>
        </p:spPr>
        <p:txBody>
          <a:bodyPr>
            <a:normAutofit lnSpcReduction="10000"/>
          </a:bodyPr>
          <a:lstStyle/>
          <a:p>
            <a:r>
              <a:rPr lang="en-IN" sz="1800" dirty="0"/>
              <a:t>The "Diplomatic" curve (Blue) stays higher than the "Polarized" curve (Red) most of the time as rewiring probability increases.</a:t>
            </a:r>
          </a:p>
          <a:p>
            <a:r>
              <a:rPr lang="en-IN" sz="1800" dirty="0" err="1"/>
              <a:t>Conclustion</a:t>
            </a:r>
            <a:r>
              <a:rPr lang="en-IN" sz="1800" dirty="0"/>
              <a:t>: A small injection of mediators (5%) significantly improves the resilience of the entire network against fragmentation.</a:t>
            </a:r>
          </a:p>
          <a:p>
            <a:pPr marL="0" indent="0">
              <a:buNone/>
            </a:pPr>
            <a:r>
              <a:rPr lang="en-IN" sz="1800" dirty="0"/>
              <a:t>This answers one more hypothesis: </a:t>
            </a:r>
          </a:p>
          <a:p>
            <a:pPr marL="0" indent="0">
              <a:buNone/>
            </a:pPr>
            <a:r>
              <a:rPr lang="en-IN" sz="1800" dirty="0"/>
              <a:t>The Diplomatic society sustains consensus because mediators artificially maintain network connectivity (bridges) between opposing groups, allowing influence to propagate even when the majority of the population is trying to isolate themselves.</a:t>
            </a:r>
          </a:p>
        </p:txBody>
      </p:sp>
      <p:pic>
        <p:nvPicPr>
          <p:cNvPr id="5" name="Picture 4">
            <a:extLst>
              <a:ext uri="{FF2B5EF4-FFF2-40B4-BE49-F238E27FC236}">
                <a16:creationId xmlns:a16="http://schemas.microsoft.com/office/drawing/2014/main" id="{858E583D-7FB4-40CA-D8CB-EB1D756BF394}"/>
              </a:ext>
            </a:extLst>
          </p:cNvPr>
          <p:cNvPicPr>
            <a:picLocks noChangeAspect="1"/>
          </p:cNvPicPr>
          <p:nvPr/>
        </p:nvPicPr>
        <p:blipFill>
          <a:blip r:embed="rId2"/>
          <a:stretch>
            <a:fillRect/>
          </a:stretch>
        </p:blipFill>
        <p:spPr>
          <a:xfrm>
            <a:off x="1956486" y="1285918"/>
            <a:ext cx="7315200" cy="2872946"/>
          </a:xfrm>
          <a:prstGeom prst="rect">
            <a:avLst/>
          </a:prstGeom>
        </p:spPr>
      </p:pic>
    </p:spTree>
    <p:extLst>
      <p:ext uri="{BB962C8B-B14F-4D97-AF65-F5344CB8AC3E}">
        <p14:creationId xmlns:p14="http://schemas.microsoft.com/office/powerpoint/2010/main" val="3498401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D9564-C170-0119-DDAB-2A1C41446F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D4650-E56D-DFF7-67A5-0D8786918E30}"/>
              </a:ext>
            </a:extLst>
          </p:cNvPr>
          <p:cNvSpPr>
            <a:spLocks noGrp="1"/>
          </p:cNvSpPr>
          <p:nvPr>
            <p:ph type="title"/>
          </p:nvPr>
        </p:nvSpPr>
        <p:spPr>
          <a:xfrm>
            <a:off x="479855" y="243983"/>
            <a:ext cx="10515600" cy="652720"/>
          </a:xfrm>
        </p:spPr>
        <p:txBody>
          <a:bodyPr>
            <a:normAutofit/>
          </a:bodyPr>
          <a:lstStyle/>
          <a:p>
            <a:r>
              <a:rPr lang="en-IN" sz="3200" dirty="0"/>
              <a:t>Statistical Analysis: The "Mediator Rescue" Effect</a:t>
            </a:r>
            <a:endParaRPr lang="en-GB" sz="3200" dirty="0"/>
          </a:p>
        </p:txBody>
      </p:sp>
      <p:sp>
        <p:nvSpPr>
          <p:cNvPr id="15" name="Content Placeholder 14">
            <a:extLst>
              <a:ext uri="{FF2B5EF4-FFF2-40B4-BE49-F238E27FC236}">
                <a16:creationId xmlns:a16="http://schemas.microsoft.com/office/drawing/2014/main" id="{72E06B6C-1254-51F2-1838-6616FC141DFA}"/>
              </a:ext>
            </a:extLst>
          </p:cNvPr>
          <p:cNvSpPr>
            <a:spLocks noGrp="1"/>
          </p:cNvSpPr>
          <p:nvPr>
            <p:ph idx="1"/>
          </p:nvPr>
        </p:nvSpPr>
        <p:spPr>
          <a:xfrm>
            <a:off x="479855" y="1105115"/>
            <a:ext cx="6736493" cy="5752885"/>
          </a:xfrm>
        </p:spPr>
        <p:txBody>
          <a:bodyPr>
            <a:normAutofit/>
          </a:bodyPr>
          <a:lstStyle/>
          <a:p>
            <a:r>
              <a:rPr lang="en-IN" sz="1800" dirty="0"/>
              <a:t>Question: Does introducing a small fraction of mediators (5%) actually make a significant difference in consensus, or is it just random noise?</a:t>
            </a:r>
          </a:p>
          <a:p>
            <a:r>
              <a:rPr lang="en-IN" sz="1800" dirty="0"/>
              <a:t>We compared the </a:t>
            </a:r>
            <a:r>
              <a:rPr lang="en-IN" sz="1800" b="1" dirty="0"/>
              <a:t>Max Consensus Size</a:t>
            </a:r>
            <a:r>
              <a:rPr lang="en-IN" sz="1800" dirty="0"/>
              <a:t> (largest group agreeing) between two society types under identical stress </a:t>
            </a:r>
            <a:r>
              <a:rPr lang="en-IN" sz="1800" dirty="0" err="1"/>
              <a:t>ɸ</a:t>
            </a:r>
            <a:r>
              <a:rPr lang="en-IN" sz="1800" dirty="0"/>
              <a:t>=0.35</a:t>
            </a:r>
          </a:p>
          <a:p>
            <a:r>
              <a:rPr lang="en-IN" sz="1800" dirty="0"/>
              <a:t>Results: </a:t>
            </a:r>
          </a:p>
          <a:p>
            <a:pPr lvl="1"/>
            <a:r>
              <a:rPr lang="en-IN" sz="1400" b="1" dirty="0"/>
              <a:t>Polarized (Left):</a:t>
            </a:r>
            <a:r>
              <a:rPr lang="en-IN" sz="1400" dirty="0"/>
              <a:t> Consensus collapses. The median size is approximately 5% of the population. The society is effectively shattered.</a:t>
            </a:r>
          </a:p>
          <a:p>
            <a:pPr lvl="1"/>
            <a:r>
              <a:rPr lang="en-IN" sz="1400" b="1" dirty="0"/>
              <a:t>Diplomatic (Right):</a:t>
            </a:r>
            <a:r>
              <a:rPr lang="en-IN" sz="1400" dirty="0"/>
              <a:t> Consensus is "rescued." The median size jumps to approximately 11%, with some trials reaching as high as </a:t>
            </a:r>
            <a:r>
              <a:rPr lang="en-IN" sz="1400" b="1" dirty="0"/>
              <a:t>17%</a:t>
            </a:r>
            <a:r>
              <a:rPr lang="en-IN" sz="1400" dirty="0"/>
              <a:t>.</a:t>
            </a:r>
          </a:p>
          <a:p>
            <a:pPr lvl="1"/>
            <a:r>
              <a:rPr lang="en-IN" sz="1400" dirty="0"/>
              <a:t>The p-value is virtually zero. This confirms that the improvement is not accidental; the presence of mediators creates a statistically significant, robust structural change in the network.</a:t>
            </a:r>
          </a:p>
          <a:p>
            <a:r>
              <a:rPr lang="en-IN" sz="1800" dirty="0"/>
              <a:t>Conclusion: </a:t>
            </a:r>
          </a:p>
          <a:p>
            <a:pPr lvl="1"/>
            <a:r>
              <a:rPr lang="en-IN" sz="1400" dirty="0"/>
              <a:t>Replacing a small number of extremists with mediators doesn't just "improve" the consensus linearly, it doubles or triples the size of the consensus group.</a:t>
            </a:r>
          </a:p>
          <a:p>
            <a:pPr lvl="1"/>
            <a:r>
              <a:rPr lang="en-IN" sz="1400" dirty="0"/>
              <a:t>Mediators act as a firewall against total social fragmentation!</a:t>
            </a:r>
            <a:endParaRPr lang="en-US" sz="1400" dirty="0"/>
          </a:p>
        </p:txBody>
      </p:sp>
      <p:pic>
        <p:nvPicPr>
          <p:cNvPr id="4" name="Picture 3">
            <a:extLst>
              <a:ext uri="{FF2B5EF4-FFF2-40B4-BE49-F238E27FC236}">
                <a16:creationId xmlns:a16="http://schemas.microsoft.com/office/drawing/2014/main" id="{67AE2C7E-E04D-E9EC-0603-140A0864C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904" y="1000898"/>
            <a:ext cx="4390424" cy="5286760"/>
          </a:xfrm>
          <a:prstGeom prst="rect">
            <a:avLst/>
          </a:prstGeom>
        </p:spPr>
      </p:pic>
    </p:spTree>
    <p:extLst>
      <p:ext uri="{BB962C8B-B14F-4D97-AF65-F5344CB8AC3E}">
        <p14:creationId xmlns:p14="http://schemas.microsoft.com/office/powerpoint/2010/main" val="4225568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12FF9-F7CD-76A6-1E39-0B3144743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D6847-8B1F-63DA-4E13-816E267EDF7E}"/>
              </a:ext>
            </a:extLst>
          </p:cNvPr>
          <p:cNvSpPr>
            <a:spLocks noGrp="1"/>
          </p:cNvSpPr>
          <p:nvPr>
            <p:ph type="title"/>
          </p:nvPr>
        </p:nvSpPr>
        <p:spPr>
          <a:xfrm>
            <a:off x="838200" y="179774"/>
            <a:ext cx="10515600" cy="1325563"/>
          </a:xfrm>
        </p:spPr>
        <p:txBody>
          <a:bodyPr/>
          <a:lstStyle/>
          <a:p>
            <a:r>
              <a:rPr lang="en-IN" dirty="0"/>
              <a:t>The "Humpty Dumpty" Effect (Hysteresis)</a:t>
            </a:r>
            <a:endParaRPr lang="en-GB" dirty="0"/>
          </a:p>
        </p:txBody>
      </p:sp>
      <p:pic>
        <p:nvPicPr>
          <p:cNvPr id="6" name="Picture 5">
            <a:extLst>
              <a:ext uri="{FF2B5EF4-FFF2-40B4-BE49-F238E27FC236}">
                <a16:creationId xmlns:a16="http://schemas.microsoft.com/office/drawing/2014/main" id="{5D521326-D5C8-80AE-57B5-B0431FAA41A3}"/>
              </a:ext>
            </a:extLst>
          </p:cNvPr>
          <p:cNvPicPr>
            <a:picLocks noChangeAspect="1"/>
          </p:cNvPicPr>
          <p:nvPr/>
        </p:nvPicPr>
        <p:blipFill>
          <a:blip r:embed="rId2"/>
          <a:stretch>
            <a:fillRect/>
          </a:stretch>
        </p:blipFill>
        <p:spPr>
          <a:xfrm>
            <a:off x="7574693" y="1690688"/>
            <a:ext cx="4448432" cy="4714918"/>
          </a:xfrm>
          <a:prstGeom prst="rect">
            <a:avLst/>
          </a:prstGeom>
        </p:spPr>
      </p:pic>
      <p:sp>
        <p:nvSpPr>
          <p:cNvPr id="15" name="Content Placeholder 14">
            <a:extLst>
              <a:ext uri="{FF2B5EF4-FFF2-40B4-BE49-F238E27FC236}">
                <a16:creationId xmlns:a16="http://schemas.microsoft.com/office/drawing/2014/main" id="{A07F7A49-F93A-9560-EF08-5AAFCA1EDC27}"/>
              </a:ext>
            </a:extLst>
          </p:cNvPr>
          <p:cNvSpPr>
            <a:spLocks noGrp="1"/>
          </p:cNvSpPr>
          <p:nvPr>
            <p:ph idx="1"/>
          </p:nvPr>
        </p:nvSpPr>
        <p:spPr>
          <a:xfrm>
            <a:off x="702275" y="1505336"/>
            <a:ext cx="6736493" cy="4900269"/>
          </a:xfrm>
        </p:spPr>
        <p:txBody>
          <a:bodyPr>
            <a:normAutofit/>
          </a:bodyPr>
          <a:lstStyle/>
          <a:p>
            <a:r>
              <a:rPr lang="en-IN" sz="1800" dirty="0"/>
              <a:t>We ramped social stress (</a:t>
            </a:r>
            <a:r>
              <a:rPr lang="en-IN" sz="1800" dirty="0" err="1"/>
              <a:t>ɸ</a:t>
            </a:r>
            <a:r>
              <a:rPr lang="en-IN" sz="1800" dirty="0"/>
              <a:t>) up to break consensus, then ramped it back down to test for recovery.</a:t>
            </a:r>
          </a:p>
          <a:p>
            <a:r>
              <a:rPr lang="en-IN" sz="1800" dirty="0"/>
              <a:t>Observation 1: The Polarized Trap (Red Line)</a:t>
            </a:r>
          </a:p>
          <a:p>
            <a:pPr lvl="1"/>
            <a:r>
              <a:rPr lang="en-IN" sz="1400" b="1" dirty="0"/>
              <a:t>Forward:</a:t>
            </a:r>
            <a:r>
              <a:rPr lang="en-IN" sz="1400" dirty="0"/>
              <a:t> Society collapses abruptly at high stress.</a:t>
            </a:r>
          </a:p>
          <a:p>
            <a:pPr lvl="1"/>
            <a:r>
              <a:rPr lang="en-IN" sz="1400" b="1" dirty="0"/>
              <a:t>Reverse:</a:t>
            </a:r>
            <a:r>
              <a:rPr lang="en-IN" sz="1400" dirty="0"/>
              <a:t> </a:t>
            </a:r>
            <a:r>
              <a:rPr lang="en-IN" sz="1400" b="1" dirty="0"/>
              <a:t>Irreversible damage.</a:t>
            </a:r>
            <a:r>
              <a:rPr lang="en-IN" sz="1400" dirty="0"/>
              <a:t> Even when stress is removed, consensus does not return (red dashed line stays flat).</a:t>
            </a:r>
          </a:p>
          <a:p>
            <a:pPr lvl="1"/>
            <a:r>
              <a:rPr lang="en-IN" sz="1400" b="1" dirty="0"/>
              <a:t>Why?</a:t>
            </a:r>
            <a:r>
              <a:rPr lang="en-IN" sz="1400" dirty="0"/>
              <a:t> Extremists "burn bridges." The network physically disconnects into echo chambers, leaving no pathways for reintegration.</a:t>
            </a:r>
          </a:p>
          <a:p>
            <a:r>
              <a:rPr lang="en-IN" sz="1800" dirty="0"/>
              <a:t>Observation 2: The Diplomatic Elasticity (Blue Line)</a:t>
            </a:r>
          </a:p>
          <a:p>
            <a:pPr lvl="1"/>
            <a:r>
              <a:rPr lang="en-IN" sz="1400" b="1" dirty="0"/>
              <a:t>Forward:</a:t>
            </a:r>
            <a:r>
              <a:rPr lang="en-IN" sz="1400" dirty="0"/>
              <a:t> Declines but resists total collapse.</a:t>
            </a:r>
          </a:p>
          <a:p>
            <a:pPr lvl="1"/>
            <a:r>
              <a:rPr lang="en-IN" sz="1400" b="1" dirty="0"/>
              <a:t>Reverse:</a:t>
            </a:r>
            <a:r>
              <a:rPr lang="en-IN" sz="1400" dirty="0"/>
              <a:t> </a:t>
            </a:r>
            <a:r>
              <a:rPr lang="en-IN" sz="1400" b="1" dirty="0"/>
              <a:t>Resilient recovery.</a:t>
            </a:r>
            <a:r>
              <a:rPr lang="en-IN" sz="1400" dirty="0"/>
              <a:t> The society heals as stress drops, returning close to its initial state.</a:t>
            </a:r>
          </a:p>
          <a:p>
            <a:pPr lvl="1"/>
            <a:r>
              <a:rPr lang="en-IN" sz="1400" b="1" dirty="0"/>
              <a:t>Why?</a:t>
            </a:r>
            <a:r>
              <a:rPr lang="en-IN" sz="1400" dirty="0"/>
              <a:t> Mediators act as social elastic. They maintain thin "threads" of connectivity across the divide, allowing influence to flow back when the pressure releases.</a:t>
            </a:r>
          </a:p>
          <a:p>
            <a:r>
              <a:rPr lang="en-IN" sz="1800" dirty="0"/>
              <a:t>Conclusion: Polarization creates a permanent topological scar on society, whereas mediators provide elasticity, making social fragmentation reversible.</a:t>
            </a:r>
            <a:endParaRPr lang="en-US" sz="1800" dirty="0"/>
          </a:p>
        </p:txBody>
      </p:sp>
    </p:spTree>
    <p:extLst>
      <p:ext uri="{BB962C8B-B14F-4D97-AF65-F5344CB8AC3E}">
        <p14:creationId xmlns:p14="http://schemas.microsoft.com/office/powerpoint/2010/main" val="332078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A9E54-0137-83EB-7125-48B0AF500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CF1E75-CDE7-43FC-28B1-2E577846E598}"/>
              </a:ext>
            </a:extLst>
          </p:cNvPr>
          <p:cNvSpPr>
            <a:spLocks noGrp="1"/>
          </p:cNvSpPr>
          <p:nvPr>
            <p:ph type="title"/>
          </p:nvPr>
        </p:nvSpPr>
        <p:spPr/>
        <p:txBody>
          <a:bodyPr/>
          <a:lstStyle/>
          <a:p>
            <a:r>
              <a:rPr lang="en-GB"/>
              <a:t>What is your drink preference?</a:t>
            </a:r>
          </a:p>
        </p:txBody>
      </p:sp>
      <p:pic>
        <p:nvPicPr>
          <p:cNvPr id="5" name="Content Placeholder 4" descr="Martini with solid fill">
            <a:extLst>
              <a:ext uri="{FF2B5EF4-FFF2-40B4-BE49-F238E27FC236}">
                <a16:creationId xmlns:a16="http://schemas.microsoft.com/office/drawing/2014/main" id="{CEF356D4-BCD3-4716-1737-5106B5F27CB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042524" y="4293993"/>
            <a:ext cx="914400" cy="914400"/>
          </a:xfrm>
        </p:spPr>
      </p:pic>
      <p:pic>
        <p:nvPicPr>
          <p:cNvPr id="7" name="Graphic 6" descr="Wine with solid fill">
            <a:extLst>
              <a:ext uri="{FF2B5EF4-FFF2-40B4-BE49-F238E27FC236}">
                <a16:creationId xmlns:a16="http://schemas.microsoft.com/office/drawing/2014/main" id="{B512FE4B-E43D-4C69-A84A-AF8FA6E7B0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279" y="5477192"/>
            <a:ext cx="914400" cy="914400"/>
          </a:xfrm>
          <a:prstGeom prst="rect">
            <a:avLst/>
          </a:prstGeom>
        </p:spPr>
      </p:pic>
      <p:pic>
        <p:nvPicPr>
          <p:cNvPr id="9" name="Graphic 8" descr="Beer with solid fill">
            <a:extLst>
              <a:ext uri="{FF2B5EF4-FFF2-40B4-BE49-F238E27FC236}">
                <a16:creationId xmlns:a16="http://schemas.microsoft.com/office/drawing/2014/main" id="{7114E839-6E2D-F211-EF4A-04FFC93DDF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1830" y="2915761"/>
            <a:ext cx="914400" cy="914400"/>
          </a:xfrm>
          <a:prstGeom prst="rect">
            <a:avLst/>
          </a:prstGeom>
        </p:spPr>
      </p:pic>
      <p:pic>
        <p:nvPicPr>
          <p:cNvPr id="11" name="Graphic 10" descr="Coconut with solid fill">
            <a:extLst>
              <a:ext uri="{FF2B5EF4-FFF2-40B4-BE49-F238E27FC236}">
                <a16:creationId xmlns:a16="http://schemas.microsoft.com/office/drawing/2014/main" id="{E3ED41AA-48BB-D05D-E1BF-9F61977C37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6128" y="4303769"/>
            <a:ext cx="914400" cy="914400"/>
          </a:xfrm>
          <a:prstGeom prst="rect">
            <a:avLst/>
          </a:prstGeom>
        </p:spPr>
      </p:pic>
      <p:pic>
        <p:nvPicPr>
          <p:cNvPr id="15" name="Graphic 14" descr="Wine with solid fill">
            <a:extLst>
              <a:ext uri="{FF2B5EF4-FFF2-40B4-BE49-F238E27FC236}">
                <a16:creationId xmlns:a16="http://schemas.microsoft.com/office/drawing/2014/main" id="{F6691CE8-0BE1-F82B-E48E-2DB1403D2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57192" y="1802392"/>
            <a:ext cx="914400" cy="914400"/>
          </a:xfrm>
          <a:prstGeom prst="rect">
            <a:avLst/>
          </a:prstGeom>
        </p:spPr>
      </p:pic>
      <p:pic>
        <p:nvPicPr>
          <p:cNvPr id="16" name="Graphic 15" descr="Beer with solid fill">
            <a:extLst>
              <a:ext uri="{FF2B5EF4-FFF2-40B4-BE49-F238E27FC236}">
                <a16:creationId xmlns:a16="http://schemas.microsoft.com/office/drawing/2014/main" id="{70C36664-A7FC-5B75-684D-32E22A69DF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3621" y="4444609"/>
            <a:ext cx="914400" cy="914400"/>
          </a:xfrm>
          <a:prstGeom prst="rect">
            <a:avLst/>
          </a:prstGeom>
        </p:spPr>
      </p:pic>
      <p:pic>
        <p:nvPicPr>
          <p:cNvPr id="17" name="Graphic 16" descr="Beer with solid fill">
            <a:extLst>
              <a:ext uri="{FF2B5EF4-FFF2-40B4-BE49-F238E27FC236}">
                <a16:creationId xmlns:a16="http://schemas.microsoft.com/office/drawing/2014/main" id="{173D85F8-B2D3-E909-4CE8-E8A9D7AC36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6997" y="5650547"/>
            <a:ext cx="914400" cy="914400"/>
          </a:xfrm>
          <a:prstGeom prst="rect">
            <a:avLst/>
          </a:prstGeom>
        </p:spPr>
      </p:pic>
      <p:pic>
        <p:nvPicPr>
          <p:cNvPr id="18" name="Graphic 17" descr="Beer with solid fill">
            <a:extLst>
              <a:ext uri="{FF2B5EF4-FFF2-40B4-BE49-F238E27FC236}">
                <a16:creationId xmlns:a16="http://schemas.microsoft.com/office/drawing/2014/main" id="{CB317178-1AE8-D484-6C91-4DAC82CFFD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552" y="1820302"/>
            <a:ext cx="914400" cy="914400"/>
          </a:xfrm>
          <a:prstGeom prst="rect">
            <a:avLst/>
          </a:prstGeom>
        </p:spPr>
      </p:pic>
      <p:pic>
        <p:nvPicPr>
          <p:cNvPr id="19" name="Graphic 18" descr="Beer with solid fill">
            <a:extLst>
              <a:ext uri="{FF2B5EF4-FFF2-40B4-BE49-F238E27FC236}">
                <a16:creationId xmlns:a16="http://schemas.microsoft.com/office/drawing/2014/main" id="{9456C68B-9311-09D2-A414-64568153E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778" y="2870975"/>
            <a:ext cx="914400" cy="914400"/>
          </a:xfrm>
          <a:prstGeom prst="rect">
            <a:avLst/>
          </a:prstGeom>
        </p:spPr>
      </p:pic>
      <p:pic>
        <p:nvPicPr>
          <p:cNvPr id="20" name="Graphic 19" descr="Wine with solid fill">
            <a:extLst>
              <a:ext uri="{FF2B5EF4-FFF2-40B4-BE49-F238E27FC236}">
                <a16:creationId xmlns:a16="http://schemas.microsoft.com/office/drawing/2014/main" id="{55402479-FF71-6E19-64A2-DFAD85534C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5757" y="3004290"/>
            <a:ext cx="914400" cy="914400"/>
          </a:xfrm>
          <a:prstGeom prst="rect">
            <a:avLst/>
          </a:prstGeom>
        </p:spPr>
      </p:pic>
      <p:pic>
        <p:nvPicPr>
          <p:cNvPr id="21" name="Graphic 20" descr="Wine with solid fill">
            <a:extLst>
              <a:ext uri="{FF2B5EF4-FFF2-40B4-BE49-F238E27FC236}">
                <a16:creationId xmlns:a16="http://schemas.microsoft.com/office/drawing/2014/main" id="{BBC27283-FA0C-6024-9890-0C0368D2FA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0957" y="5650547"/>
            <a:ext cx="914400" cy="914400"/>
          </a:xfrm>
          <a:prstGeom prst="rect">
            <a:avLst/>
          </a:prstGeom>
        </p:spPr>
      </p:pic>
      <p:pic>
        <p:nvPicPr>
          <p:cNvPr id="22" name="Graphic 21" descr="Wine with solid fill">
            <a:extLst>
              <a:ext uri="{FF2B5EF4-FFF2-40B4-BE49-F238E27FC236}">
                <a16:creationId xmlns:a16="http://schemas.microsoft.com/office/drawing/2014/main" id="{BC75DE65-D683-6B75-8AF1-5A46D024A7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52502" y="1832872"/>
            <a:ext cx="914400" cy="914400"/>
          </a:xfrm>
          <a:prstGeom prst="rect">
            <a:avLst/>
          </a:prstGeom>
        </p:spPr>
      </p:pic>
      <p:pic>
        <p:nvPicPr>
          <p:cNvPr id="24" name="Content Placeholder 4" descr="Martini with solid fill">
            <a:extLst>
              <a:ext uri="{FF2B5EF4-FFF2-40B4-BE49-F238E27FC236}">
                <a16:creationId xmlns:a16="http://schemas.microsoft.com/office/drawing/2014/main" id="{68E973E5-F835-20DE-6E15-5208377DBDC9}"/>
              </a:ext>
            </a:extLst>
          </p:cNvPr>
          <p:cNvPicPr>
            <a:picLocks noChangeAspect="1"/>
          </p:cNvPicPr>
          <p:nvPr/>
        </p:nvPicPr>
        <p:blipFill>
          <a:blip r:embed="rId2">
            <a:extLst>
              <a:ext uri="{96DAC541-7B7A-43D3-8B79-37D633B846F1}">
                <asvg:svgBlip xmlns:asvg="http://schemas.microsoft.com/office/drawing/2016/SVG/main" r:embed="rId12"/>
              </a:ext>
            </a:extLst>
          </a:blip>
          <a:stretch>
            <a:fillRect/>
          </a:stretch>
        </p:blipFill>
        <p:spPr>
          <a:xfrm>
            <a:off x="9371555" y="1802392"/>
            <a:ext cx="914400" cy="914400"/>
          </a:xfrm>
          <a:prstGeom prst="rect">
            <a:avLst/>
          </a:prstGeom>
        </p:spPr>
      </p:pic>
      <p:pic>
        <p:nvPicPr>
          <p:cNvPr id="25" name="Content Placeholder 4" descr="Martini with solid fill">
            <a:extLst>
              <a:ext uri="{FF2B5EF4-FFF2-40B4-BE49-F238E27FC236}">
                <a16:creationId xmlns:a16="http://schemas.microsoft.com/office/drawing/2014/main" id="{E1544066-BAAF-DC91-7BBE-C2A8FF5A2738}"/>
              </a:ext>
            </a:extLst>
          </p:cNvPr>
          <p:cNvPicPr>
            <a:picLocks noChangeAspect="1"/>
          </p:cNvPicPr>
          <p:nvPr/>
        </p:nvPicPr>
        <p:blipFill>
          <a:blip r:embed="rId2">
            <a:extLst>
              <a:ext uri="{96DAC541-7B7A-43D3-8B79-37D633B846F1}">
                <asvg:svgBlip xmlns:asvg="http://schemas.microsoft.com/office/drawing/2016/SVG/main" r:embed="rId12"/>
              </a:ext>
            </a:extLst>
          </a:blip>
          <a:stretch>
            <a:fillRect/>
          </a:stretch>
        </p:blipFill>
        <p:spPr>
          <a:xfrm>
            <a:off x="10788455" y="2610448"/>
            <a:ext cx="914400" cy="914400"/>
          </a:xfrm>
          <a:prstGeom prst="rect">
            <a:avLst/>
          </a:prstGeom>
        </p:spPr>
      </p:pic>
      <p:pic>
        <p:nvPicPr>
          <p:cNvPr id="26" name="Content Placeholder 4" descr="Martini with solid fill">
            <a:extLst>
              <a:ext uri="{FF2B5EF4-FFF2-40B4-BE49-F238E27FC236}">
                <a16:creationId xmlns:a16="http://schemas.microsoft.com/office/drawing/2014/main" id="{48D0E92E-3125-54E9-0D2E-FC349FFDC8FD}"/>
              </a:ext>
            </a:extLst>
          </p:cNvPr>
          <p:cNvPicPr>
            <a:picLocks noChangeAspect="1"/>
          </p:cNvPicPr>
          <p:nvPr/>
        </p:nvPicPr>
        <p:blipFill>
          <a:blip r:embed="rId2">
            <a:extLst>
              <a:ext uri="{96DAC541-7B7A-43D3-8B79-37D633B846F1}">
                <asvg:svgBlip xmlns:asvg="http://schemas.microsoft.com/office/drawing/2016/SVG/main" r:embed="rId12"/>
              </a:ext>
            </a:extLst>
          </a:blip>
          <a:stretch>
            <a:fillRect/>
          </a:stretch>
        </p:blipFill>
        <p:spPr>
          <a:xfrm>
            <a:off x="8678021" y="3271904"/>
            <a:ext cx="914400" cy="914400"/>
          </a:xfrm>
          <a:prstGeom prst="rect">
            <a:avLst/>
          </a:prstGeom>
        </p:spPr>
      </p:pic>
      <p:pic>
        <p:nvPicPr>
          <p:cNvPr id="29" name="Graphic 28" descr="Wine with solid fill">
            <a:extLst>
              <a:ext uri="{FF2B5EF4-FFF2-40B4-BE49-F238E27FC236}">
                <a16:creationId xmlns:a16="http://schemas.microsoft.com/office/drawing/2014/main" id="{A0A377E7-908E-A0B0-E7AD-41716F0E94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6600" y="4562792"/>
            <a:ext cx="914400" cy="914400"/>
          </a:xfrm>
          <a:prstGeom prst="rect">
            <a:avLst/>
          </a:prstGeom>
        </p:spPr>
      </p:pic>
      <p:pic>
        <p:nvPicPr>
          <p:cNvPr id="30" name="Graphic 29" descr="Coconut with solid fill">
            <a:extLst>
              <a:ext uri="{FF2B5EF4-FFF2-40B4-BE49-F238E27FC236}">
                <a16:creationId xmlns:a16="http://schemas.microsoft.com/office/drawing/2014/main" id="{E2477698-2E79-6FBE-DEB5-175610A975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3038" y="5650547"/>
            <a:ext cx="914400" cy="914400"/>
          </a:xfrm>
          <a:prstGeom prst="rect">
            <a:avLst/>
          </a:prstGeom>
        </p:spPr>
      </p:pic>
      <p:cxnSp>
        <p:nvCxnSpPr>
          <p:cNvPr id="42" name="Straight Connector 41">
            <a:extLst>
              <a:ext uri="{FF2B5EF4-FFF2-40B4-BE49-F238E27FC236}">
                <a16:creationId xmlns:a16="http://schemas.microsoft.com/office/drawing/2014/main" id="{8714A44A-5D9E-6002-2781-639E9C59F778}"/>
              </a:ext>
            </a:extLst>
          </p:cNvPr>
          <p:cNvCxnSpPr>
            <a:cxnSpLocks/>
          </p:cNvCxnSpPr>
          <p:nvPr/>
        </p:nvCxnSpPr>
        <p:spPr>
          <a:xfrm>
            <a:off x="2966902" y="2286000"/>
            <a:ext cx="1890290"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81326733-051B-A093-0576-A74A084E35AE}"/>
              </a:ext>
            </a:extLst>
          </p:cNvPr>
          <p:cNvCxnSpPr>
            <a:cxnSpLocks/>
          </p:cNvCxnSpPr>
          <p:nvPr/>
        </p:nvCxnSpPr>
        <p:spPr>
          <a:xfrm flipV="1">
            <a:off x="4323936" y="2828496"/>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9932FD87-F7E7-9CC1-9F02-2A47BC15527E}"/>
              </a:ext>
            </a:extLst>
          </p:cNvPr>
          <p:cNvCxnSpPr>
            <a:cxnSpLocks/>
          </p:cNvCxnSpPr>
          <p:nvPr/>
        </p:nvCxnSpPr>
        <p:spPr>
          <a:xfrm>
            <a:off x="5427213" y="2828496"/>
            <a:ext cx="735834" cy="600504"/>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AECCD62D-AEEF-D538-AC0C-9A3F8CAA5FF0}"/>
              </a:ext>
            </a:extLst>
          </p:cNvPr>
          <p:cNvCxnSpPr>
            <a:cxnSpLocks/>
          </p:cNvCxnSpPr>
          <p:nvPr/>
        </p:nvCxnSpPr>
        <p:spPr>
          <a:xfrm>
            <a:off x="4233933" y="3654188"/>
            <a:ext cx="641641" cy="639805"/>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797EA37E-3C0D-A0EC-3C87-9B35D442239B}"/>
              </a:ext>
            </a:extLst>
          </p:cNvPr>
          <p:cNvCxnSpPr>
            <a:cxnSpLocks/>
          </p:cNvCxnSpPr>
          <p:nvPr/>
        </p:nvCxnSpPr>
        <p:spPr>
          <a:xfrm flipV="1">
            <a:off x="6826919" y="2775231"/>
            <a:ext cx="738287" cy="724037"/>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50512D9B-819C-8DDB-B84F-18B5E3AD7269}"/>
              </a:ext>
            </a:extLst>
          </p:cNvPr>
          <p:cNvCxnSpPr>
            <a:cxnSpLocks/>
          </p:cNvCxnSpPr>
          <p:nvPr/>
        </p:nvCxnSpPr>
        <p:spPr>
          <a:xfrm flipV="1">
            <a:off x="1480554" y="5271461"/>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114C3B5A-00B8-E85A-7BE9-47A88C356B40}"/>
              </a:ext>
            </a:extLst>
          </p:cNvPr>
          <p:cNvCxnSpPr>
            <a:cxnSpLocks/>
          </p:cNvCxnSpPr>
          <p:nvPr/>
        </p:nvCxnSpPr>
        <p:spPr>
          <a:xfrm flipV="1">
            <a:off x="7209177" y="5477192"/>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06BF12A5-5F7A-DDC4-7DAD-0C3B271970FC}"/>
              </a:ext>
            </a:extLst>
          </p:cNvPr>
          <p:cNvCxnSpPr>
            <a:cxnSpLocks/>
          </p:cNvCxnSpPr>
          <p:nvPr/>
        </p:nvCxnSpPr>
        <p:spPr>
          <a:xfrm flipV="1">
            <a:off x="10323041" y="5634140"/>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13A7244F-9C7D-1E14-FE71-1B7A2A6BFBD8}"/>
              </a:ext>
            </a:extLst>
          </p:cNvPr>
          <p:cNvCxnSpPr>
            <a:cxnSpLocks/>
          </p:cNvCxnSpPr>
          <p:nvPr/>
        </p:nvCxnSpPr>
        <p:spPr>
          <a:xfrm>
            <a:off x="986267" y="3918690"/>
            <a:ext cx="1119090" cy="893609"/>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DB408332-99B7-0C0D-0E60-B6879E9A01B7}"/>
              </a:ext>
            </a:extLst>
          </p:cNvPr>
          <p:cNvCxnSpPr>
            <a:cxnSpLocks/>
          </p:cNvCxnSpPr>
          <p:nvPr/>
        </p:nvCxnSpPr>
        <p:spPr>
          <a:xfrm>
            <a:off x="5171441" y="5330639"/>
            <a:ext cx="1119090" cy="893609"/>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4645523B-9B13-1005-6E5B-D76E2EB59A9B}"/>
              </a:ext>
            </a:extLst>
          </p:cNvPr>
          <p:cNvCxnSpPr>
            <a:cxnSpLocks/>
          </p:cNvCxnSpPr>
          <p:nvPr/>
        </p:nvCxnSpPr>
        <p:spPr>
          <a:xfrm>
            <a:off x="9371555" y="4037514"/>
            <a:ext cx="1525045" cy="997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42892361-2962-6020-A5FA-7777156C116C}"/>
              </a:ext>
            </a:extLst>
          </p:cNvPr>
          <p:cNvCxnSpPr>
            <a:cxnSpLocks/>
          </p:cNvCxnSpPr>
          <p:nvPr/>
        </p:nvCxnSpPr>
        <p:spPr>
          <a:xfrm>
            <a:off x="10122201" y="2453500"/>
            <a:ext cx="785485" cy="643463"/>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BA1CB7F2-6689-8C52-6908-85C85E28BF5E}"/>
              </a:ext>
            </a:extLst>
          </p:cNvPr>
          <p:cNvCxnSpPr>
            <a:cxnSpLocks/>
          </p:cNvCxnSpPr>
          <p:nvPr/>
        </p:nvCxnSpPr>
        <p:spPr>
          <a:xfrm>
            <a:off x="5529781" y="4921445"/>
            <a:ext cx="2101548" cy="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2196C9E-071D-96A2-B187-9232A91DF051}"/>
              </a:ext>
            </a:extLst>
          </p:cNvPr>
          <p:cNvCxnSpPr>
            <a:cxnSpLocks/>
          </p:cNvCxnSpPr>
          <p:nvPr/>
        </p:nvCxnSpPr>
        <p:spPr>
          <a:xfrm>
            <a:off x="8296404" y="2325587"/>
            <a:ext cx="1184553" cy="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BC21208B-3DC2-F9E0-BBB3-1886F4EB7797}"/>
              </a:ext>
            </a:extLst>
          </p:cNvPr>
          <p:cNvCxnSpPr>
            <a:cxnSpLocks/>
          </p:cNvCxnSpPr>
          <p:nvPr/>
        </p:nvCxnSpPr>
        <p:spPr>
          <a:xfrm>
            <a:off x="8252465" y="5470713"/>
            <a:ext cx="1322068" cy="753535"/>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70B80099-448D-3C5B-2679-753BE2874B5D}"/>
              </a:ext>
            </a:extLst>
          </p:cNvPr>
          <p:cNvCxnSpPr>
            <a:cxnSpLocks/>
          </p:cNvCxnSpPr>
          <p:nvPr/>
        </p:nvCxnSpPr>
        <p:spPr>
          <a:xfrm flipV="1">
            <a:off x="1483005" y="3369020"/>
            <a:ext cx="1844990" cy="19432"/>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DDDC8F85-FB64-01F5-8343-6D4DD74593AF}"/>
              </a:ext>
            </a:extLst>
          </p:cNvPr>
          <p:cNvCxnSpPr>
            <a:cxnSpLocks/>
          </p:cNvCxnSpPr>
          <p:nvPr/>
        </p:nvCxnSpPr>
        <p:spPr>
          <a:xfrm flipH="1">
            <a:off x="3506668" y="3947626"/>
            <a:ext cx="177521" cy="168651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FD372DB7-B197-D4C7-5E83-316EB93067F4}"/>
              </a:ext>
            </a:extLst>
          </p:cNvPr>
          <p:cNvCxnSpPr>
            <a:cxnSpLocks/>
          </p:cNvCxnSpPr>
          <p:nvPr/>
        </p:nvCxnSpPr>
        <p:spPr>
          <a:xfrm flipH="1">
            <a:off x="9387123" y="2775231"/>
            <a:ext cx="372808" cy="496673"/>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AA5EA71E-BE86-0E67-1CFD-39741ABE86B4}"/>
              </a:ext>
            </a:extLst>
          </p:cNvPr>
          <p:cNvCxnSpPr>
            <a:cxnSpLocks/>
          </p:cNvCxnSpPr>
          <p:nvPr/>
        </p:nvCxnSpPr>
        <p:spPr>
          <a:xfrm>
            <a:off x="2626448" y="2798920"/>
            <a:ext cx="733374" cy="323655"/>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48F3DA27-CFD3-CA64-8A1D-30F14D7A4BA8}"/>
              </a:ext>
            </a:extLst>
          </p:cNvPr>
          <p:cNvCxnSpPr>
            <a:cxnSpLocks/>
          </p:cNvCxnSpPr>
          <p:nvPr/>
        </p:nvCxnSpPr>
        <p:spPr>
          <a:xfrm>
            <a:off x="818757" y="3947626"/>
            <a:ext cx="192853" cy="1411383"/>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767BDB5E-2F28-5C49-0040-586929182CA3}"/>
              </a:ext>
            </a:extLst>
          </p:cNvPr>
          <p:cNvCxnSpPr>
            <a:cxnSpLocks/>
          </p:cNvCxnSpPr>
          <p:nvPr/>
        </p:nvCxnSpPr>
        <p:spPr>
          <a:xfrm flipH="1">
            <a:off x="5507591" y="2584868"/>
            <a:ext cx="4065936" cy="2068449"/>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7E616B0D-D0FF-915B-1F58-1AA0DDC21BB8}"/>
              </a:ext>
            </a:extLst>
          </p:cNvPr>
          <p:cNvCxnSpPr>
            <a:cxnSpLocks/>
          </p:cNvCxnSpPr>
          <p:nvPr/>
        </p:nvCxnSpPr>
        <p:spPr>
          <a:xfrm>
            <a:off x="9938157" y="2811073"/>
            <a:ext cx="1229188" cy="165432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7415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1062F-3114-E107-A826-E9348DC143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E8679-B24D-2957-3F21-B8169A027868}"/>
              </a:ext>
            </a:extLst>
          </p:cNvPr>
          <p:cNvSpPr>
            <a:spLocks noGrp="1"/>
          </p:cNvSpPr>
          <p:nvPr>
            <p:ph type="title"/>
          </p:nvPr>
        </p:nvSpPr>
        <p:spPr>
          <a:xfrm>
            <a:off x="218303" y="-175568"/>
            <a:ext cx="11973697" cy="1325563"/>
          </a:xfrm>
        </p:spPr>
        <p:txBody>
          <a:bodyPr/>
          <a:lstStyle/>
          <a:p>
            <a:r>
              <a:rPr lang="en-IN" dirty="0"/>
              <a:t>Measuring Social Disorder: Complexity Analysis</a:t>
            </a:r>
            <a:endParaRPr lang="en-GB" dirty="0"/>
          </a:p>
        </p:txBody>
      </p:sp>
      <p:sp>
        <p:nvSpPr>
          <p:cNvPr id="3" name="Content Placeholder 2">
            <a:extLst>
              <a:ext uri="{FF2B5EF4-FFF2-40B4-BE49-F238E27FC236}">
                <a16:creationId xmlns:a16="http://schemas.microsoft.com/office/drawing/2014/main" id="{DB466B9B-D64E-FBCD-D787-BBD4EF0FB94A}"/>
              </a:ext>
            </a:extLst>
          </p:cNvPr>
          <p:cNvSpPr>
            <a:spLocks noGrp="1"/>
          </p:cNvSpPr>
          <p:nvPr>
            <p:ph idx="1"/>
          </p:nvPr>
        </p:nvSpPr>
        <p:spPr>
          <a:xfrm>
            <a:off x="406744" y="1155958"/>
            <a:ext cx="5944629" cy="4997707"/>
          </a:xfrm>
        </p:spPr>
        <p:txBody>
          <a:bodyPr>
            <a:normAutofit lnSpcReduction="10000"/>
          </a:bodyPr>
          <a:lstStyle/>
          <a:p>
            <a:r>
              <a:rPr lang="en-IN" sz="1800" dirty="0"/>
              <a:t>We use Kolmogorov Complexity (via data compression) as a proxy for social entropy.</a:t>
            </a:r>
          </a:p>
          <a:p>
            <a:pPr lvl="1"/>
            <a:r>
              <a:rPr lang="en-IN" sz="1400" b="1" dirty="0"/>
              <a:t>Low Complexity:</a:t>
            </a:r>
            <a:r>
              <a:rPr lang="en-IN" sz="1400" dirty="0"/>
              <a:t> High order, strong consensus (easy to compress).</a:t>
            </a:r>
          </a:p>
          <a:p>
            <a:pPr lvl="1"/>
            <a:r>
              <a:rPr lang="en-IN" sz="1400" b="1" dirty="0"/>
              <a:t>High Complexity:</a:t>
            </a:r>
            <a:r>
              <a:rPr lang="en-IN" sz="1400" dirty="0"/>
              <a:t> High disorder, chaotic fragmentation (hard to compress).</a:t>
            </a:r>
          </a:p>
          <a:p>
            <a:r>
              <a:rPr lang="en-IN" sz="1800" dirty="0"/>
              <a:t>Observation 1: The Polarized Collapse (Blue Line)</a:t>
            </a:r>
          </a:p>
          <a:p>
            <a:pPr lvl="1"/>
            <a:r>
              <a:rPr lang="en-IN" sz="1400" dirty="0"/>
              <a:t>Complexity spikes immediately at low stress </a:t>
            </a:r>
          </a:p>
          <a:p>
            <a:pPr lvl="1"/>
            <a:r>
              <a:rPr lang="en-IN" sz="1400" dirty="0"/>
              <a:t>Without mediators, the society experiences an immediate "information collapse," rapidly devolving into a disordered, unpredictable state.</a:t>
            </a:r>
          </a:p>
          <a:p>
            <a:r>
              <a:rPr lang="en-IN" sz="1800" dirty="0"/>
              <a:t>Observation 2: The Diplomatic Buffer (Orange Line)</a:t>
            </a:r>
          </a:p>
          <a:p>
            <a:pPr lvl="1"/>
            <a:r>
              <a:rPr lang="en-IN" sz="1400" dirty="0"/>
              <a:t>Complexity rises much slower, maintaining structural order even as stress increases.</a:t>
            </a:r>
          </a:p>
          <a:p>
            <a:pPr lvl="1"/>
            <a:r>
              <a:rPr lang="en-IN" sz="1400" dirty="0"/>
              <a:t>Mediators act as entropy buffers</a:t>
            </a:r>
            <a:r>
              <a:rPr lang="en-IN" sz="1400" b="1" dirty="0"/>
              <a:t>.</a:t>
            </a:r>
            <a:r>
              <a:rPr lang="en-IN" sz="1400" dirty="0"/>
              <a:t> By maintaining cross group links, they preserve the structural integrity of the social graph, delaying the onset of chaos.</a:t>
            </a:r>
          </a:p>
          <a:p>
            <a:r>
              <a:rPr lang="en-IN" sz="1800" b="1" dirty="0"/>
              <a:t>Conclusion:</a:t>
            </a:r>
            <a:r>
              <a:rPr lang="en-IN" sz="1800" dirty="0"/>
              <a:t> A diplomatic society is not just more connected, it is fundamentally more ordered and resilient to information decay.</a:t>
            </a:r>
          </a:p>
        </p:txBody>
      </p:sp>
      <p:pic>
        <p:nvPicPr>
          <p:cNvPr id="6" name="Picture 5">
            <a:extLst>
              <a:ext uri="{FF2B5EF4-FFF2-40B4-BE49-F238E27FC236}">
                <a16:creationId xmlns:a16="http://schemas.microsoft.com/office/drawing/2014/main" id="{BE743B74-9A32-94F1-7765-31DB062F9754}"/>
              </a:ext>
            </a:extLst>
          </p:cNvPr>
          <p:cNvPicPr>
            <a:picLocks noChangeAspect="1"/>
          </p:cNvPicPr>
          <p:nvPr/>
        </p:nvPicPr>
        <p:blipFill>
          <a:blip r:embed="rId2"/>
          <a:stretch>
            <a:fillRect/>
          </a:stretch>
        </p:blipFill>
        <p:spPr>
          <a:xfrm>
            <a:off x="6539814" y="1149995"/>
            <a:ext cx="5433883" cy="4744178"/>
          </a:xfrm>
          <a:prstGeom prst="rect">
            <a:avLst/>
          </a:prstGeom>
        </p:spPr>
      </p:pic>
    </p:spTree>
    <p:extLst>
      <p:ext uri="{BB962C8B-B14F-4D97-AF65-F5344CB8AC3E}">
        <p14:creationId xmlns:p14="http://schemas.microsoft.com/office/powerpoint/2010/main" val="3473674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6D1B-8A3F-B173-984A-AA3548A417F2}"/>
              </a:ext>
            </a:extLst>
          </p:cNvPr>
          <p:cNvSpPr>
            <a:spLocks noGrp="1"/>
          </p:cNvSpPr>
          <p:nvPr>
            <p:ph type="title"/>
          </p:nvPr>
        </p:nvSpPr>
        <p:spPr/>
        <p:txBody>
          <a:bodyPr/>
          <a:lstStyle/>
          <a:p>
            <a:r>
              <a:rPr lang="en-US" dirty="0"/>
              <a:t>Research Questions?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2F9243-B071-E59B-A94F-F94D673AD4C0}"/>
                  </a:ext>
                </a:extLst>
              </p:cNvPr>
              <p:cNvSpPr>
                <a:spLocks noGrp="1"/>
              </p:cNvSpPr>
              <p:nvPr>
                <p:ph idx="1"/>
              </p:nvPr>
            </p:nvSpPr>
            <p:spPr>
              <a:xfrm>
                <a:off x="504568" y="1361646"/>
                <a:ext cx="10515600" cy="5131229"/>
              </a:xfrm>
            </p:spPr>
            <p:txBody>
              <a:bodyPr>
                <a:normAutofit/>
              </a:bodyPr>
              <a:lstStyle/>
              <a:p>
                <a:r>
                  <a:rPr lang="en-IN" sz="1800" b="1" dirty="0"/>
                  <a:t>Does introducing degrees of stubbornness (Heterogeneity) change the dynamics of the system?</a:t>
                </a:r>
                <a:r>
                  <a:rPr lang="en-IN" sz="1800" dirty="0"/>
                  <a:t> </a:t>
                </a:r>
              </a:p>
              <a:p>
                <a:pPr marL="457200" lvl="1" indent="0">
                  <a:buNone/>
                </a:pPr>
                <a:r>
                  <a:rPr lang="en-IN" sz="1800" b="1" dirty="0"/>
                  <a:t>Answer:</a:t>
                </a:r>
                <a:r>
                  <a:rPr lang="en-IN" sz="1800" dirty="0"/>
                  <a:t> Yes, it fundamentally changes the system from reversible to irreversible (brittle), where broken consensus cannot be repaired. </a:t>
                </a:r>
              </a:p>
              <a:p>
                <a:pPr marL="457200" lvl="1" indent="0">
                  <a:buNone/>
                </a:pPr>
                <a:r>
                  <a:rPr lang="en-IN" sz="1800" b="1" dirty="0"/>
                  <a:t>Proof: </a:t>
                </a:r>
                <a:r>
                  <a:rPr lang="en-IN" sz="1800" dirty="0"/>
                  <a:t>In the hysteresis plot, the Red Dashed Line stays flat at zero when reversed.</a:t>
                </a:r>
              </a:p>
              <a:p>
                <a:r>
                  <a:rPr lang="en-IN" sz="1800" b="1" dirty="0"/>
                  <a:t>Is it true that heterogeneity has no significant effect on consensus size?</a:t>
                </a:r>
              </a:p>
              <a:p>
                <a:pPr marL="457200" lvl="1" indent="0">
                  <a:buNone/>
                </a:pPr>
                <a:r>
                  <a:rPr lang="en-IN" sz="1800" b="1" dirty="0"/>
                  <a:t>Answer</a:t>
                </a:r>
                <a:r>
                  <a:rPr lang="en-IN" sz="1800" dirty="0"/>
                  <a:t>: False, introducing heterogeneity causes a massive, statistically significant collapse in consensus size compared to the homogeneous baseline.</a:t>
                </a:r>
              </a:p>
              <a:p>
                <a:pPr marL="457200" lvl="1" indent="0">
                  <a:buNone/>
                </a:pPr>
                <a:r>
                  <a:rPr lang="en-IN" sz="1800" b="1" dirty="0"/>
                  <a:t>Proof: </a:t>
                </a:r>
                <a:r>
                  <a:rPr lang="en-IN" sz="1800" dirty="0"/>
                  <a:t>The statistical plot of the "Baseline Collapse" boxplot shows a massive drop with p=</a:t>
                </a:r>
                <a14:m>
                  <m:oMath xmlns:m="http://schemas.openxmlformats.org/officeDocument/2006/math">
                    <m:sSup>
                      <m:sSupPr>
                        <m:ctrlPr>
                          <a:rPr lang="en-IN" sz="180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-15</m:t>
                        </m:r>
                      </m:sup>
                    </m:sSup>
                  </m:oMath>
                </a14:m>
                <a:r>
                  <a:rPr lang="en-US" sz="1800" b="1" dirty="0"/>
                  <a:t>.</a:t>
                </a:r>
              </a:p>
              <a:p>
                <a:r>
                  <a:rPr lang="en-IN" sz="1800" b="1" dirty="0"/>
                  <a:t>Does the Diplomatic society sustain consensus at higher rewiring rates?</a:t>
                </a:r>
              </a:p>
              <a:p>
                <a:pPr marL="457200" lvl="1" indent="0">
                  <a:buNone/>
                </a:pPr>
                <a:r>
                  <a:rPr lang="en-IN" sz="1800" b="1" dirty="0"/>
                  <a:t>Answer:</a:t>
                </a:r>
                <a:r>
                  <a:rPr lang="en-IN" sz="1800" dirty="0"/>
                  <a:t> True, the Diplomatic society maintains a functioning consensus group even at high stress levels where the Polarized society has completely collapsed.</a:t>
                </a:r>
              </a:p>
              <a:p>
                <a:pPr marL="457200" lvl="1" indent="0">
                  <a:buNone/>
                </a:pPr>
                <a:r>
                  <a:rPr lang="en-IN" sz="1800" b="1" dirty="0"/>
                  <a:t>Proof: </a:t>
                </a:r>
                <a:r>
                  <a:rPr lang="en-IN" sz="1800" dirty="0"/>
                  <a:t>The Societal comparison plot the blue line stays significantly higher than the Red Line as rewiring probability.</a:t>
                </a:r>
              </a:p>
              <a:p>
                <a:pPr marL="457200" lvl="1" indent="0">
                  <a:buNone/>
                </a:pPr>
                <a:endParaRPr lang="en-US" sz="1000" b="1" dirty="0"/>
              </a:p>
            </p:txBody>
          </p:sp>
        </mc:Choice>
        <mc:Fallback>
          <p:sp>
            <p:nvSpPr>
              <p:cNvPr id="3" name="Content Placeholder 2">
                <a:extLst>
                  <a:ext uri="{FF2B5EF4-FFF2-40B4-BE49-F238E27FC236}">
                    <a16:creationId xmlns:a16="http://schemas.microsoft.com/office/drawing/2014/main" id="{922F9243-B071-E59B-A94F-F94D673AD4C0}"/>
                  </a:ext>
                </a:extLst>
              </p:cNvPr>
              <p:cNvSpPr>
                <a:spLocks noGrp="1" noRot="1" noChangeAspect="1" noMove="1" noResize="1" noEditPoints="1" noAdjustHandles="1" noChangeArrowheads="1" noChangeShapeType="1" noTextEdit="1"/>
              </p:cNvSpPr>
              <p:nvPr>
                <p:ph idx="1"/>
              </p:nvPr>
            </p:nvSpPr>
            <p:spPr>
              <a:xfrm>
                <a:off x="504568" y="1361646"/>
                <a:ext cx="10515600" cy="5131229"/>
              </a:xfrm>
              <a:blipFill>
                <a:blip r:embed="rId2"/>
                <a:stretch>
                  <a:fillRect l="-362" t="-988" r="-844"/>
                </a:stretch>
              </a:blipFill>
            </p:spPr>
            <p:txBody>
              <a:bodyPr/>
              <a:lstStyle/>
              <a:p>
                <a:r>
                  <a:rPr lang="en-US">
                    <a:noFill/>
                  </a:rPr>
                  <a:t> </a:t>
                </a:r>
              </a:p>
            </p:txBody>
          </p:sp>
        </mc:Fallback>
      </mc:AlternateContent>
    </p:spTree>
    <p:extLst>
      <p:ext uri="{BB962C8B-B14F-4D97-AF65-F5344CB8AC3E}">
        <p14:creationId xmlns:p14="http://schemas.microsoft.com/office/powerpoint/2010/main" val="384136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3C294-86D4-E9F4-9366-385C4DA369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FCA6C-2500-1B06-F792-CEE02F374A95}"/>
              </a:ext>
            </a:extLst>
          </p:cNvPr>
          <p:cNvSpPr>
            <a:spLocks noGrp="1"/>
          </p:cNvSpPr>
          <p:nvPr>
            <p:ph type="title"/>
          </p:nvPr>
        </p:nvSpPr>
        <p:spPr>
          <a:xfrm>
            <a:off x="689919" y="36083"/>
            <a:ext cx="10515600" cy="1325563"/>
          </a:xfrm>
        </p:spPr>
        <p:txBody>
          <a:bodyPr/>
          <a:lstStyle/>
          <a:p>
            <a:r>
              <a:rPr lang="en-US" dirty="0"/>
              <a:t>Conclusion</a:t>
            </a:r>
          </a:p>
        </p:txBody>
      </p:sp>
      <p:sp>
        <p:nvSpPr>
          <p:cNvPr id="4" name="TextBox 3">
            <a:extLst>
              <a:ext uri="{FF2B5EF4-FFF2-40B4-BE49-F238E27FC236}">
                <a16:creationId xmlns:a16="http://schemas.microsoft.com/office/drawing/2014/main" id="{BC06A781-9FAF-96C8-E54D-FB4C4D94589D}"/>
              </a:ext>
            </a:extLst>
          </p:cNvPr>
          <p:cNvSpPr txBox="1"/>
          <p:nvPr/>
        </p:nvSpPr>
        <p:spPr>
          <a:xfrm>
            <a:off x="689919" y="1136822"/>
            <a:ext cx="10641227" cy="4401205"/>
          </a:xfrm>
          <a:prstGeom prst="rect">
            <a:avLst/>
          </a:prstGeom>
          <a:noFill/>
        </p:spPr>
        <p:txBody>
          <a:bodyPr wrap="square" rtlCol="0">
            <a:spAutoFit/>
          </a:bodyPr>
          <a:lstStyle/>
          <a:p>
            <a:pPr marL="342900" indent="-342900">
              <a:buAutoNum type="arabicPeriod"/>
            </a:pPr>
            <a:r>
              <a:rPr lang="en-IN" b="1" dirty="0"/>
              <a:t>Validated Social Physics:</a:t>
            </a:r>
          </a:p>
          <a:p>
            <a:pPr marL="800100" lvl="1" indent="-342900">
              <a:buFont typeface="Arial" panose="020B0604020202020204" pitchFamily="34" charset="0"/>
              <a:buChar char="•"/>
            </a:pPr>
            <a:r>
              <a:rPr lang="en-IN" sz="1600" dirty="0"/>
              <a:t>We successfully replicated the Holme-Newman phase transition, confirming that social consensus depends on the balance between rewiring (echo chambers) and adoption (influence)</a:t>
            </a:r>
          </a:p>
          <a:p>
            <a:pPr lvl="1"/>
            <a:endParaRPr lang="en-IN" sz="1600" dirty="0"/>
          </a:p>
          <a:p>
            <a:pPr marL="342900" indent="-342900">
              <a:buFont typeface="+mj-lt"/>
              <a:buAutoNum type="arabicPeriod"/>
            </a:pPr>
            <a:r>
              <a:rPr lang="en-IN" b="1" dirty="0"/>
              <a:t> The Fragility of Polarization:</a:t>
            </a:r>
          </a:p>
          <a:p>
            <a:pPr marL="742950" lvl="1" indent="-285750">
              <a:buFont typeface="Arial" panose="020B0604020202020204" pitchFamily="34" charset="0"/>
              <a:buChar char="•"/>
            </a:pPr>
            <a:r>
              <a:rPr lang="en-IN" sz="1600" dirty="0"/>
              <a:t>Introducing </a:t>
            </a:r>
            <a:r>
              <a:rPr lang="en-IN" sz="1600" b="1" dirty="0"/>
              <a:t>Extremists</a:t>
            </a:r>
            <a:r>
              <a:rPr lang="en-IN" sz="1600" dirty="0"/>
              <a:t> creates a "brittle" society. We observed </a:t>
            </a:r>
            <a:r>
              <a:rPr lang="en-IN" sz="1600" b="1" dirty="0"/>
              <a:t>Irreversible Hysteresis</a:t>
            </a:r>
            <a:r>
              <a:rPr lang="en-IN" sz="1600" dirty="0"/>
              <a:t>: Once a polarized society fractures, simply reducing stress fails to restore consensus because the structural bridges are gone.</a:t>
            </a:r>
          </a:p>
          <a:p>
            <a:pPr lvl="1"/>
            <a:endParaRPr lang="en-IN" sz="1600" dirty="0"/>
          </a:p>
          <a:p>
            <a:pPr marL="342900" indent="-342900">
              <a:buFont typeface="+mj-lt"/>
              <a:buAutoNum type="arabicPeriod"/>
            </a:pPr>
            <a:r>
              <a:rPr lang="en-IN" b="1" dirty="0"/>
              <a:t>The "Elasticity" of Diplomacy:</a:t>
            </a:r>
          </a:p>
          <a:p>
            <a:pPr marL="800100" lvl="1" indent="-342900">
              <a:buFont typeface="Arial" panose="020B0604020202020204" pitchFamily="34" charset="0"/>
              <a:buChar char="•"/>
            </a:pPr>
            <a:r>
              <a:rPr lang="en-IN" sz="1600" dirty="0"/>
              <a:t>Mediators act as social glue. Even a small fraction (5%) changes the system's topology from brittle to elastic, allowing for recovery after fragmentation.</a:t>
            </a:r>
          </a:p>
          <a:p>
            <a:pPr lvl="1"/>
            <a:endParaRPr lang="en-IN" sz="1600" dirty="0"/>
          </a:p>
          <a:p>
            <a:pPr marL="342900" indent="-342900">
              <a:buFont typeface="+mj-lt"/>
              <a:buAutoNum type="arabicPeriod"/>
            </a:pPr>
            <a:r>
              <a:rPr lang="en-IN" b="1" dirty="0"/>
              <a:t>Final Takeaway:</a:t>
            </a:r>
          </a:p>
          <a:p>
            <a:pPr marL="800100" lvl="1" indent="-342900">
              <a:buFont typeface="Arial" panose="020B0604020202020204" pitchFamily="34" charset="0"/>
              <a:buChar char="•"/>
            </a:pPr>
            <a:r>
              <a:rPr lang="en-IN" sz="1600" dirty="0"/>
              <a:t>Resilience against polarization does not require everyone to be open-minded. It requires a critical minority of mediators to maintain active "bridges" between opposing groups, preventing the formation of disconnected echo chambers.</a:t>
            </a:r>
            <a:endParaRPr lang="en-US" sz="1600" b="1" dirty="0"/>
          </a:p>
        </p:txBody>
      </p:sp>
    </p:spTree>
    <p:extLst>
      <p:ext uri="{BB962C8B-B14F-4D97-AF65-F5344CB8AC3E}">
        <p14:creationId xmlns:p14="http://schemas.microsoft.com/office/powerpoint/2010/main" val="165571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15007-B165-D264-CE07-7EFAB8B25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70E88-8322-2FAA-8043-81F4F46846C2}"/>
              </a:ext>
            </a:extLst>
          </p:cNvPr>
          <p:cNvSpPr>
            <a:spLocks noGrp="1"/>
          </p:cNvSpPr>
          <p:nvPr>
            <p:ph type="title"/>
          </p:nvPr>
        </p:nvSpPr>
        <p:spPr/>
        <p:txBody>
          <a:bodyPr/>
          <a:lstStyle/>
          <a:p>
            <a:r>
              <a:rPr lang="en-GB"/>
              <a:t>Conclusion</a:t>
            </a:r>
          </a:p>
        </p:txBody>
      </p:sp>
      <p:pic>
        <p:nvPicPr>
          <p:cNvPr id="5" name="Content Placeholder 4" descr="Martini with solid fill">
            <a:extLst>
              <a:ext uri="{FF2B5EF4-FFF2-40B4-BE49-F238E27FC236}">
                <a16:creationId xmlns:a16="http://schemas.microsoft.com/office/drawing/2014/main" id="{5564FD9A-7966-1AD1-F4CB-B7B9D7B1232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042524" y="4293993"/>
            <a:ext cx="914400" cy="914400"/>
          </a:xfrm>
        </p:spPr>
      </p:pic>
      <p:pic>
        <p:nvPicPr>
          <p:cNvPr id="7" name="Graphic 6" descr="Wine with solid fill">
            <a:extLst>
              <a:ext uri="{FF2B5EF4-FFF2-40B4-BE49-F238E27FC236}">
                <a16:creationId xmlns:a16="http://schemas.microsoft.com/office/drawing/2014/main" id="{DB335507-E401-77D2-259D-D219601F76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279" y="5477192"/>
            <a:ext cx="914400" cy="914400"/>
          </a:xfrm>
          <a:prstGeom prst="rect">
            <a:avLst/>
          </a:prstGeom>
        </p:spPr>
      </p:pic>
      <p:pic>
        <p:nvPicPr>
          <p:cNvPr id="9" name="Graphic 8" descr="Beer with solid fill">
            <a:extLst>
              <a:ext uri="{FF2B5EF4-FFF2-40B4-BE49-F238E27FC236}">
                <a16:creationId xmlns:a16="http://schemas.microsoft.com/office/drawing/2014/main" id="{D4925AB2-D445-9FAA-B097-B35FF28C6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1830" y="2915761"/>
            <a:ext cx="914400" cy="914400"/>
          </a:xfrm>
          <a:prstGeom prst="rect">
            <a:avLst/>
          </a:prstGeom>
        </p:spPr>
      </p:pic>
      <p:pic>
        <p:nvPicPr>
          <p:cNvPr id="11" name="Graphic 10" descr="Coconut with solid fill">
            <a:extLst>
              <a:ext uri="{FF2B5EF4-FFF2-40B4-BE49-F238E27FC236}">
                <a16:creationId xmlns:a16="http://schemas.microsoft.com/office/drawing/2014/main" id="{8C6FD3B8-95F0-E779-5D1A-70DE8A16A7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6128" y="4303769"/>
            <a:ext cx="914400" cy="914400"/>
          </a:xfrm>
          <a:prstGeom prst="rect">
            <a:avLst/>
          </a:prstGeom>
        </p:spPr>
      </p:pic>
      <p:pic>
        <p:nvPicPr>
          <p:cNvPr id="15" name="Graphic 14" descr="Wine with solid fill">
            <a:extLst>
              <a:ext uri="{FF2B5EF4-FFF2-40B4-BE49-F238E27FC236}">
                <a16:creationId xmlns:a16="http://schemas.microsoft.com/office/drawing/2014/main" id="{F2825971-3CE0-0191-EA91-1FB623BFD3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57192" y="1802392"/>
            <a:ext cx="914400" cy="914400"/>
          </a:xfrm>
          <a:prstGeom prst="rect">
            <a:avLst/>
          </a:prstGeom>
        </p:spPr>
      </p:pic>
      <p:pic>
        <p:nvPicPr>
          <p:cNvPr id="16" name="Graphic 15" descr="Beer with solid fill">
            <a:extLst>
              <a:ext uri="{FF2B5EF4-FFF2-40B4-BE49-F238E27FC236}">
                <a16:creationId xmlns:a16="http://schemas.microsoft.com/office/drawing/2014/main" id="{E394BC02-0983-0749-2E5F-1E06B8EF4D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3621" y="4444609"/>
            <a:ext cx="914400" cy="914400"/>
          </a:xfrm>
          <a:prstGeom prst="rect">
            <a:avLst/>
          </a:prstGeom>
        </p:spPr>
      </p:pic>
      <p:pic>
        <p:nvPicPr>
          <p:cNvPr id="17" name="Graphic 16" descr="Beer with solid fill">
            <a:extLst>
              <a:ext uri="{FF2B5EF4-FFF2-40B4-BE49-F238E27FC236}">
                <a16:creationId xmlns:a16="http://schemas.microsoft.com/office/drawing/2014/main" id="{83D5995A-F288-6621-8EAB-14D4FFDC6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6997" y="5650547"/>
            <a:ext cx="914400" cy="914400"/>
          </a:xfrm>
          <a:prstGeom prst="rect">
            <a:avLst/>
          </a:prstGeom>
        </p:spPr>
      </p:pic>
      <p:pic>
        <p:nvPicPr>
          <p:cNvPr id="18" name="Graphic 17" descr="Beer with solid fill">
            <a:extLst>
              <a:ext uri="{FF2B5EF4-FFF2-40B4-BE49-F238E27FC236}">
                <a16:creationId xmlns:a16="http://schemas.microsoft.com/office/drawing/2014/main" id="{0F31D862-2155-6F98-077B-FEC7700FA8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552" y="1820302"/>
            <a:ext cx="914400" cy="914400"/>
          </a:xfrm>
          <a:prstGeom prst="rect">
            <a:avLst/>
          </a:prstGeom>
        </p:spPr>
      </p:pic>
      <p:pic>
        <p:nvPicPr>
          <p:cNvPr id="19" name="Graphic 18" descr="Beer with solid fill">
            <a:extLst>
              <a:ext uri="{FF2B5EF4-FFF2-40B4-BE49-F238E27FC236}">
                <a16:creationId xmlns:a16="http://schemas.microsoft.com/office/drawing/2014/main" id="{92B3D2AB-B465-650E-8D54-521AEEB5E9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778" y="2870975"/>
            <a:ext cx="914400" cy="914400"/>
          </a:xfrm>
          <a:prstGeom prst="rect">
            <a:avLst/>
          </a:prstGeom>
        </p:spPr>
      </p:pic>
      <p:pic>
        <p:nvPicPr>
          <p:cNvPr id="20" name="Graphic 19" descr="Wine with solid fill">
            <a:extLst>
              <a:ext uri="{FF2B5EF4-FFF2-40B4-BE49-F238E27FC236}">
                <a16:creationId xmlns:a16="http://schemas.microsoft.com/office/drawing/2014/main" id="{A22FF335-FFA6-027F-3450-8A00066C3E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5757" y="3004290"/>
            <a:ext cx="914400" cy="914400"/>
          </a:xfrm>
          <a:prstGeom prst="rect">
            <a:avLst/>
          </a:prstGeom>
        </p:spPr>
      </p:pic>
      <p:pic>
        <p:nvPicPr>
          <p:cNvPr id="21" name="Graphic 20" descr="Wine with solid fill">
            <a:extLst>
              <a:ext uri="{FF2B5EF4-FFF2-40B4-BE49-F238E27FC236}">
                <a16:creationId xmlns:a16="http://schemas.microsoft.com/office/drawing/2014/main" id="{437DCEC2-9518-15BD-4CB3-30C5141A94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0957" y="5650547"/>
            <a:ext cx="914400" cy="914400"/>
          </a:xfrm>
          <a:prstGeom prst="rect">
            <a:avLst/>
          </a:prstGeom>
        </p:spPr>
      </p:pic>
      <p:pic>
        <p:nvPicPr>
          <p:cNvPr id="22" name="Graphic 21" descr="Wine with solid fill">
            <a:extLst>
              <a:ext uri="{FF2B5EF4-FFF2-40B4-BE49-F238E27FC236}">
                <a16:creationId xmlns:a16="http://schemas.microsoft.com/office/drawing/2014/main" id="{44078A8B-3439-EBA7-B71C-278DB14DD5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52502" y="1832872"/>
            <a:ext cx="914400" cy="914400"/>
          </a:xfrm>
          <a:prstGeom prst="rect">
            <a:avLst/>
          </a:prstGeom>
        </p:spPr>
      </p:pic>
      <p:pic>
        <p:nvPicPr>
          <p:cNvPr id="24" name="Content Placeholder 4" descr="Martini with solid fill">
            <a:extLst>
              <a:ext uri="{FF2B5EF4-FFF2-40B4-BE49-F238E27FC236}">
                <a16:creationId xmlns:a16="http://schemas.microsoft.com/office/drawing/2014/main" id="{C202FFBA-CFBF-A167-066A-BB566F9B78FF}"/>
              </a:ext>
            </a:extLst>
          </p:cNvPr>
          <p:cNvPicPr>
            <a:picLocks noChangeAspect="1"/>
          </p:cNvPicPr>
          <p:nvPr/>
        </p:nvPicPr>
        <p:blipFill>
          <a:blip r:embed="rId2">
            <a:extLst>
              <a:ext uri="{96DAC541-7B7A-43D3-8B79-37D633B846F1}">
                <asvg:svgBlip xmlns:asvg="http://schemas.microsoft.com/office/drawing/2016/SVG/main" r:embed="rId12"/>
              </a:ext>
            </a:extLst>
          </a:blip>
          <a:stretch>
            <a:fillRect/>
          </a:stretch>
        </p:blipFill>
        <p:spPr>
          <a:xfrm>
            <a:off x="9371555" y="1802392"/>
            <a:ext cx="914400" cy="914400"/>
          </a:xfrm>
          <a:prstGeom prst="rect">
            <a:avLst/>
          </a:prstGeom>
        </p:spPr>
      </p:pic>
      <p:pic>
        <p:nvPicPr>
          <p:cNvPr id="25" name="Content Placeholder 4" descr="Martini with solid fill">
            <a:extLst>
              <a:ext uri="{FF2B5EF4-FFF2-40B4-BE49-F238E27FC236}">
                <a16:creationId xmlns:a16="http://schemas.microsoft.com/office/drawing/2014/main" id="{AB270487-7157-B20A-70F3-3933EC1E38B8}"/>
              </a:ext>
            </a:extLst>
          </p:cNvPr>
          <p:cNvPicPr>
            <a:picLocks noChangeAspect="1"/>
          </p:cNvPicPr>
          <p:nvPr/>
        </p:nvPicPr>
        <p:blipFill>
          <a:blip r:embed="rId2">
            <a:extLst>
              <a:ext uri="{96DAC541-7B7A-43D3-8B79-37D633B846F1}">
                <asvg:svgBlip xmlns:asvg="http://schemas.microsoft.com/office/drawing/2016/SVG/main" r:embed="rId12"/>
              </a:ext>
            </a:extLst>
          </a:blip>
          <a:stretch>
            <a:fillRect/>
          </a:stretch>
        </p:blipFill>
        <p:spPr>
          <a:xfrm>
            <a:off x="10788455" y="2610448"/>
            <a:ext cx="914400" cy="914400"/>
          </a:xfrm>
          <a:prstGeom prst="rect">
            <a:avLst/>
          </a:prstGeom>
        </p:spPr>
      </p:pic>
      <p:pic>
        <p:nvPicPr>
          <p:cNvPr id="26" name="Content Placeholder 4" descr="Martini with solid fill">
            <a:extLst>
              <a:ext uri="{FF2B5EF4-FFF2-40B4-BE49-F238E27FC236}">
                <a16:creationId xmlns:a16="http://schemas.microsoft.com/office/drawing/2014/main" id="{38E080FC-8433-08E7-6734-F5FDE5560B10}"/>
              </a:ext>
            </a:extLst>
          </p:cNvPr>
          <p:cNvPicPr>
            <a:picLocks noChangeAspect="1"/>
          </p:cNvPicPr>
          <p:nvPr/>
        </p:nvPicPr>
        <p:blipFill>
          <a:blip r:embed="rId2">
            <a:extLst>
              <a:ext uri="{96DAC541-7B7A-43D3-8B79-37D633B846F1}">
                <asvg:svgBlip xmlns:asvg="http://schemas.microsoft.com/office/drawing/2016/SVG/main" r:embed="rId12"/>
              </a:ext>
            </a:extLst>
          </a:blip>
          <a:stretch>
            <a:fillRect/>
          </a:stretch>
        </p:blipFill>
        <p:spPr>
          <a:xfrm>
            <a:off x="8678021" y="3271904"/>
            <a:ext cx="914400" cy="914400"/>
          </a:xfrm>
          <a:prstGeom prst="rect">
            <a:avLst/>
          </a:prstGeom>
        </p:spPr>
      </p:pic>
      <p:pic>
        <p:nvPicPr>
          <p:cNvPr id="29" name="Graphic 28" descr="Wine with solid fill">
            <a:extLst>
              <a:ext uri="{FF2B5EF4-FFF2-40B4-BE49-F238E27FC236}">
                <a16:creationId xmlns:a16="http://schemas.microsoft.com/office/drawing/2014/main" id="{3E5A673E-9CBE-7D2F-C8E1-6BBF6F8820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6600" y="4562792"/>
            <a:ext cx="914400" cy="914400"/>
          </a:xfrm>
          <a:prstGeom prst="rect">
            <a:avLst/>
          </a:prstGeom>
        </p:spPr>
      </p:pic>
      <p:pic>
        <p:nvPicPr>
          <p:cNvPr id="30" name="Graphic 29" descr="Coconut with solid fill">
            <a:extLst>
              <a:ext uri="{FF2B5EF4-FFF2-40B4-BE49-F238E27FC236}">
                <a16:creationId xmlns:a16="http://schemas.microsoft.com/office/drawing/2014/main" id="{DC5077FF-FCC2-1D65-9F1F-77D5059E78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3038" y="5650547"/>
            <a:ext cx="914400" cy="914400"/>
          </a:xfrm>
          <a:prstGeom prst="rect">
            <a:avLst/>
          </a:prstGeom>
        </p:spPr>
      </p:pic>
      <p:cxnSp>
        <p:nvCxnSpPr>
          <p:cNvPr id="42" name="Straight Connector 41">
            <a:extLst>
              <a:ext uri="{FF2B5EF4-FFF2-40B4-BE49-F238E27FC236}">
                <a16:creationId xmlns:a16="http://schemas.microsoft.com/office/drawing/2014/main" id="{E7D6C049-BD5B-DFDF-A066-8F4073202280}"/>
              </a:ext>
            </a:extLst>
          </p:cNvPr>
          <p:cNvCxnSpPr>
            <a:cxnSpLocks/>
          </p:cNvCxnSpPr>
          <p:nvPr/>
        </p:nvCxnSpPr>
        <p:spPr>
          <a:xfrm>
            <a:off x="2966902" y="2286000"/>
            <a:ext cx="1890290"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B0D4EE38-32A4-5C7F-2FD2-E62203C1544E}"/>
              </a:ext>
            </a:extLst>
          </p:cNvPr>
          <p:cNvCxnSpPr>
            <a:cxnSpLocks/>
          </p:cNvCxnSpPr>
          <p:nvPr/>
        </p:nvCxnSpPr>
        <p:spPr>
          <a:xfrm flipV="1">
            <a:off x="4323936" y="2828496"/>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411C9D7A-72D9-063E-1506-3FF7D428008B}"/>
              </a:ext>
            </a:extLst>
          </p:cNvPr>
          <p:cNvCxnSpPr>
            <a:cxnSpLocks/>
          </p:cNvCxnSpPr>
          <p:nvPr/>
        </p:nvCxnSpPr>
        <p:spPr>
          <a:xfrm>
            <a:off x="5427213" y="2828496"/>
            <a:ext cx="735834" cy="600504"/>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A9196261-D83A-9305-B5DB-10A9617E2EAC}"/>
              </a:ext>
            </a:extLst>
          </p:cNvPr>
          <p:cNvCxnSpPr>
            <a:cxnSpLocks/>
          </p:cNvCxnSpPr>
          <p:nvPr/>
        </p:nvCxnSpPr>
        <p:spPr>
          <a:xfrm>
            <a:off x="4233933" y="3654188"/>
            <a:ext cx="641641" cy="639805"/>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FEE1B99C-7E66-F3E4-AB6C-BF088B0AA204}"/>
              </a:ext>
            </a:extLst>
          </p:cNvPr>
          <p:cNvCxnSpPr>
            <a:cxnSpLocks/>
          </p:cNvCxnSpPr>
          <p:nvPr/>
        </p:nvCxnSpPr>
        <p:spPr>
          <a:xfrm flipV="1">
            <a:off x="6826919" y="2775231"/>
            <a:ext cx="738287" cy="724037"/>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E8C6A3EA-D523-9CE6-1773-F6B0FB761773}"/>
              </a:ext>
            </a:extLst>
          </p:cNvPr>
          <p:cNvCxnSpPr>
            <a:cxnSpLocks/>
          </p:cNvCxnSpPr>
          <p:nvPr/>
        </p:nvCxnSpPr>
        <p:spPr>
          <a:xfrm flipV="1">
            <a:off x="1480554" y="5271461"/>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5CEEAB14-BF9B-D23C-1DFC-02D420DA9FE0}"/>
              </a:ext>
            </a:extLst>
          </p:cNvPr>
          <p:cNvCxnSpPr>
            <a:cxnSpLocks/>
          </p:cNvCxnSpPr>
          <p:nvPr/>
        </p:nvCxnSpPr>
        <p:spPr>
          <a:xfrm flipV="1">
            <a:off x="7209177" y="5477192"/>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A942D3B9-DAD7-0038-526D-0726A9BD83EE}"/>
              </a:ext>
            </a:extLst>
          </p:cNvPr>
          <p:cNvCxnSpPr>
            <a:cxnSpLocks/>
          </p:cNvCxnSpPr>
          <p:nvPr/>
        </p:nvCxnSpPr>
        <p:spPr>
          <a:xfrm flipV="1">
            <a:off x="10323041" y="5634140"/>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A6C5A8C8-3834-EE6B-6036-474DC0A6595B}"/>
              </a:ext>
            </a:extLst>
          </p:cNvPr>
          <p:cNvCxnSpPr>
            <a:cxnSpLocks/>
          </p:cNvCxnSpPr>
          <p:nvPr/>
        </p:nvCxnSpPr>
        <p:spPr>
          <a:xfrm>
            <a:off x="986267" y="3918690"/>
            <a:ext cx="1119090" cy="893609"/>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36032A01-5287-9B8F-1E4F-BC47B8457196}"/>
              </a:ext>
            </a:extLst>
          </p:cNvPr>
          <p:cNvCxnSpPr>
            <a:cxnSpLocks/>
          </p:cNvCxnSpPr>
          <p:nvPr/>
        </p:nvCxnSpPr>
        <p:spPr>
          <a:xfrm>
            <a:off x="5171441" y="5330639"/>
            <a:ext cx="1119090" cy="893609"/>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254973CE-1884-02BB-3FF5-EF14495D87CD}"/>
              </a:ext>
            </a:extLst>
          </p:cNvPr>
          <p:cNvCxnSpPr>
            <a:cxnSpLocks/>
          </p:cNvCxnSpPr>
          <p:nvPr/>
        </p:nvCxnSpPr>
        <p:spPr>
          <a:xfrm>
            <a:off x="9371555" y="4037514"/>
            <a:ext cx="1525045" cy="997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CDFAD86D-601B-C4B8-7BD5-F7D0F052CBEA}"/>
              </a:ext>
            </a:extLst>
          </p:cNvPr>
          <p:cNvCxnSpPr>
            <a:cxnSpLocks/>
          </p:cNvCxnSpPr>
          <p:nvPr/>
        </p:nvCxnSpPr>
        <p:spPr>
          <a:xfrm>
            <a:off x="10122201" y="2453500"/>
            <a:ext cx="785485" cy="643463"/>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3D55B730-978F-0151-6ED7-97204E9DABCF}"/>
              </a:ext>
            </a:extLst>
          </p:cNvPr>
          <p:cNvCxnSpPr>
            <a:cxnSpLocks/>
          </p:cNvCxnSpPr>
          <p:nvPr/>
        </p:nvCxnSpPr>
        <p:spPr>
          <a:xfrm>
            <a:off x="5529781" y="4921445"/>
            <a:ext cx="2101548" cy="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0FEDCB74-AC94-EAD4-08F5-7781C840AE85}"/>
              </a:ext>
            </a:extLst>
          </p:cNvPr>
          <p:cNvCxnSpPr>
            <a:cxnSpLocks/>
          </p:cNvCxnSpPr>
          <p:nvPr/>
        </p:nvCxnSpPr>
        <p:spPr>
          <a:xfrm>
            <a:off x="8296404" y="2325587"/>
            <a:ext cx="1184553" cy="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FE172944-628D-08DD-C254-398943FFC594}"/>
              </a:ext>
            </a:extLst>
          </p:cNvPr>
          <p:cNvCxnSpPr>
            <a:cxnSpLocks/>
          </p:cNvCxnSpPr>
          <p:nvPr/>
        </p:nvCxnSpPr>
        <p:spPr>
          <a:xfrm>
            <a:off x="8252465" y="5470713"/>
            <a:ext cx="1322068" cy="753535"/>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192010BC-C1DD-1F55-1EEF-72F75A48E861}"/>
              </a:ext>
            </a:extLst>
          </p:cNvPr>
          <p:cNvCxnSpPr>
            <a:cxnSpLocks/>
          </p:cNvCxnSpPr>
          <p:nvPr/>
        </p:nvCxnSpPr>
        <p:spPr>
          <a:xfrm flipV="1">
            <a:off x="1483005" y="3369020"/>
            <a:ext cx="1844990" cy="19432"/>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D9365BF3-336C-0298-DE52-B1BE852BADD0}"/>
              </a:ext>
            </a:extLst>
          </p:cNvPr>
          <p:cNvCxnSpPr>
            <a:cxnSpLocks/>
          </p:cNvCxnSpPr>
          <p:nvPr/>
        </p:nvCxnSpPr>
        <p:spPr>
          <a:xfrm flipH="1">
            <a:off x="3506668" y="3947626"/>
            <a:ext cx="177521" cy="168651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83CC46EE-9BDD-0CB9-A5DE-2356AA389505}"/>
              </a:ext>
            </a:extLst>
          </p:cNvPr>
          <p:cNvCxnSpPr>
            <a:cxnSpLocks/>
          </p:cNvCxnSpPr>
          <p:nvPr/>
        </p:nvCxnSpPr>
        <p:spPr>
          <a:xfrm flipH="1">
            <a:off x="9387123" y="2775231"/>
            <a:ext cx="372808" cy="496673"/>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9F6471E0-78B7-9E7B-F6DD-B9132E39C8FE}"/>
              </a:ext>
            </a:extLst>
          </p:cNvPr>
          <p:cNvCxnSpPr>
            <a:cxnSpLocks/>
          </p:cNvCxnSpPr>
          <p:nvPr/>
        </p:nvCxnSpPr>
        <p:spPr>
          <a:xfrm>
            <a:off x="2626448" y="2798920"/>
            <a:ext cx="733374" cy="323655"/>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738E0C4D-BAC0-0E5B-7C68-4404C96416A9}"/>
              </a:ext>
            </a:extLst>
          </p:cNvPr>
          <p:cNvCxnSpPr>
            <a:cxnSpLocks/>
          </p:cNvCxnSpPr>
          <p:nvPr/>
        </p:nvCxnSpPr>
        <p:spPr>
          <a:xfrm>
            <a:off x="818757" y="3947626"/>
            <a:ext cx="192853" cy="1411383"/>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CCC4B546-EE93-28B2-B274-248D7C89ECE6}"/>
              </a:ext>
            </a:extLst>
          </p:cNvPr>
          <p:cNvCxnSpPr>
            <a:cxnSpLocks/>
          </p:cNvCxnSpPr>
          <p:nvPr/>
        </p:nvCxnSpPr>
        <p:spPr>
          <a:xfrm flipH="1">
            <a:off x="5507591" y="2584868"/>
            <a:ext cx="4065936" cy="2068449"/>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84B782BE-28CD-3808-A6A3-A8F7086F2A8A}"/>
              </a:ext>
            </a:extLst>
          </p:cNvPr>
          <p:cNvCxnSpPr>
            <a:cxnSpLocks/>
          </p:cNvCxnSpPr>
          <p:nvPr/>
        </p:nvCxnSpPr>
        <p:spPr>
          <a:xfrm>
            <a:off x="9938157" y="2811073"/>
            <a:ext cx="1229188" cy="165432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17828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E18D-9046-09A8-EDD2-DA6811AD9B4E}"/>
              </a:ext>
            </a:extLst>
          </p:cNvPr>
          <p:cNvSpPr>
            <a:spLocks noGrp="1"/>
          </p:cNvSpPr>
          <p:nvPr>
            <p:ph type="title"/>
          </p:nvPr>
        </p:nvSpPr>
        <p:spPr/>
        <p:txBody>
          <a:bodyPr/>
          <a:lstStyle/>
          <a:p>
            <a:r>
              <a:rPr lang="en-GB"/>
              <a:t>Can the network reach </a:t>
            </a:r>
            <a:r>
              <a:rPr lang="en-GB" b="1"/>
              <a:t>consensus</a:t>
            </a:r>
            <a:r>
              <a:rPr lang="en-GB"/>
              <a:t>?</a:t>
            </a:r>
          </a:p>
        </p:txBody>
      </p:sp>
      <p:pic>
        <p:nvPicPr>
          <p:cNvPr id="5" name="Content Placeholder 4" descr="Martini with solid fill">
            <a:extLst>
              <a:ext uri="{FF2B5EF4-FFF2-40B4-BE49-F238E27FC236}">
                <a16:creationId xmlns:a16="http://schemas.microsoft.com/office/drawing/2014/main" id="{3CFC6F65-07A5-302E-F456-20D96A6466D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19161" y="1957835"/>
            <a:ext cx="914400" cy="914400"/>
          </a:xfrm>
        </p:spPr>
      </p:pic>
      <p:pic>
        <p:nvPicPr>
          <p:cNvPr id="7" name="Graphic 6" descr="Wine with solid fill">
            <a:extLst>
              <a:ext uri="{FF2B5EF4-FFF2-40B4-BE49-F238E27FC236}">
                <a16:creationId xmlns:a16="http://schemas.microsoft.com/office/drawing/2014/main" id="{39FC3AA0-8FD3-8256-A38D-AE05A7F3C2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8392" y="4439743"/>
            <a:ext cx="914400" cy="914400"/>
          </a:xfrm>
          <a:prstGeom prst="rect">
            <a:avLst/>
          </a:prstGeom>
        </p:spPr>
      </p:pic>
      <p:pic>
        <p:nvPicPr>
          <p:cNvPr id="9" name="Graphic 8" descr="Beer with solid fill">
            <a:extLst>
              <a:ext uri="{FF2B5EF4-FFF2-40B4-BE49-F238E27FC236}">
                <a16:creationId xmlns:a16="http://schemas.microsoft.com/office/drawing/2014/main" id="{3CB57E14-599B-BCFE-1B22-0B585530D4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1830" y="2915761"/>
            <a:ext cx="914400" cy="914400"/>
          </a:xfrm>
          <a:prstGeom prst="rect">
            <a:avLst/>
          </a:prstGeom>
        </p:spPr>
      </p:pic>
      <p:pic>
        <p:nvPicPr>
          <p:cNvPr id="11" name="Graphic 10" descr="Coconut with solid fill">
            <a:extLst>
              <a:ext uri="{FF2B5EF4-FFF2-40B4-BE49-F238E27FC236}">
                <a16:creationId xmlns:a16="http://schemas.microsoft.com/office/drawing/2014/main" id="{2E9D6AEF-9D4D-DB1A-054F-10E7F33566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9989" y="5578475"/>
            <a:ext cx="914400" cy="914400"/>
          </a:xfrm>
          <a:prstGeom prst="rect">
            <a:avLst/>
          </a:prstGeom>
        </p:spPr>
      </p:pic>
      <p:pic>
        <p:nvPicPr>
          <p:cNvPr id="15" name="Graphic 14" descr="Wine with solid fill">
            <a:extLst>
              <a:ext uri="{FF2B5EF4-FFF2-40B4-BE49-F238E27FC236}">
                <a16:creationId xmlns:a16="http://schemas.microsoft.com/office/drawing/2014/main" id="{A5FF5EA5-B4DF-613E-78C6-E05CE1108C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57192" y="1802392"/>
            <a:ext cx="914400" cy="914400"/>
          </a:xfrm>
          <a:prstGeom prst="rect">
            <a:avLst/>
          </a:prstGeom>
        </p:spPr>
      </p:pic>
      <p:pic>
        <p:nvPicPr>
          <p:cNvPr id="16" name="Graphic 15" descr="Beer with solid fill">
            <a:extLst>
              <a:ext uri="{FF2B5EF4-FFF2-40B4-BE49-F238E27FC236}">
                <a16:creationId xmlns:a16="http://schemas.microsoft.com/office/drawing/2014/main" id="{939D04D7-190F-FAAC-0854-DF3341C9D1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2339" y="4293993"/>
            <a:ext cx="914400" cy="914400"/>
          </a:xfrm>
          <a:prstGeom prst="rect">
            <a:avLst/>
          </a:prstGeom>
        </p:spPr>
      </p:pic>
      <p:pic>
        <p:nvPicPr>
          <p:cNvPr id="17" name="Graphic 16" descr="Beer with solid fill">
            <a:extLst>
              <a:ext uri="{FF2B5EF4-FFF2-40B4-BE49-F238E27FC236}">
                <a16:creationId xmlns:a16="http://schemas.microsoft.com/office/drawing/2014/main" id="{0E08305A-DCD4-9ECE-DE47-18822404A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46046" y="4333683"/>
            <a:ext cx="914400" cy="914400"/>
          </a:xfrm>
          <a:prstGeom prst="rect">
            <a:avLst/>
          </a:prstGeom>
        </p:spPr>
      </p:pic>
      <p:pic>
        <p:nvPicPr>
          <p:cNvPr id="18" name="Graphic 17" descr="Beer with solid fill">
            <a:extLst>
              <a:ext uri="{FF2B5EF4-FFF2-40B4-BE49-F238E27FC236}">
                <a16:creationId xmlns:a16="http://schemas.microsoft.com/office/drawing/2014/main" id="{BBE5B1EB-AC04-3A45-4593-ED7B573F00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615" y="5477192"/>
            <a:ext cx="914400" cy="914400"/>
          </a:xfrm>
          <a:prstGeom prst="rect">
            <a:avLst/>
          </a:prstGeom>
        </p:spPr>
      </p:pic>
      <p:pic>
        <p:nvPicPr>
          <p:cNvPr id="19" name="Graphic 18" descr="Beer with solid fill">
            <a:extLst>
              <a:ext uri="{FF2B5EF4-FFF2-40B4-BE49-F238E27FC236}">
                <a16:creationId xmlns:a16="http://schemas.microsoft.com/office/drawing/2014/main" id="{9091D524-A2A9-FE79-1591-BAD78E1BA4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778" y="2870975"/>
            <a:ext cx="914400" cy="914400"/>
          </a:xfrm>
          <a:prstGeom prst="rect">
            <a:avLst/>
          </a:prstGeom>
        </p:spPr>
      </p:pic>
      <p:pic>
        <p:nvPicPr>
          <p:cNvPr id="20" name="Graphic 19" descr="Wine with solid fill">
            <a:extLst>
              <a:ext uri="{FF2B5EF4-FFF2-40B4-BE49-F238E27FC236}">
                <a16:creationId xmlns:a16="http://schemas.microsoft.com/office/drawing/2014/main" id="{55EF6D65-AC7E-067B-DC78-0420A3EFD1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5740" y="3197326"/>
            <a:ext cx="914400" cy="914400"/>
          </a:xfrm>
          <a:prstGeom prst="rect">
            <a:avLst/>
          </a:prstGeom>
        </p:spPr>
      </p:pic>
      <p:pic>
        <p:nvPicPr>
          <p:cNvPr id="21" name="Graphic 20" descr="Wine with solid fill">
            <a:extLst>
              <a:ext uri="{FF2B5EF4-FFF2-40B4-BE49-F238E27FC236}">
                <a16:creationId xmlns:a16="http://schemas.microsoft.com/office/drawing/2014/main" id="{73AAFC0E-9605-12AF-E374-3A394B9F2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0957" y="5650547"/>
            <a:ext cx="914400" cy="914400"/>
          </a:xfrm>
          <a:prstGeom prst="rect">
            <a:avLst/>
          </a:prstGeom>
        </p:spPr>
      </p:pic>
      <p:pic>
        <p:nvPicPr>
          <p:cNvPr id="22" name="Graphic 21" descr="Wine with solid fill">
            <a:extLst>
              <a:ext uri="{FF2B5EF4-FFF2-40B4-BE49-F238E27FC236}">
                <a16:creationId xmlns:a16="http://schemas.microsoft.com/office/drawing/2014/main" id="{F53F522F-7EB1-CEBE-344A-802701164D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52502" y="1832872"/>
            <a:ext cx="914400" cy="914400"/>
          </a:xfrm>
          <a:prstGeom prst="rect">
            <a:avLst/>
          </a:prstGeom>
        </p:spPr>
      </p:pic>
      <p:pic>
        <p:nvPicPr>
          <p:cNvPr id="24" name="Content Placeholder 4" descr="Martini with solid fill">
            <a:extLst>
              <a:ext uri="{FF2B5EF4-FFF2-40B4-BE49-F238E27FC236}">
                <a16:creationId xmlns:a16="http://schemas.microsoft.com/office/drawing/2014/main" id="{8C2422D6-C83C-EB45-DABC-605158966D05}"/>
              </a:ext>
            </a:extLst>
          </p:cNvPr>
          <p:cNvPicPr>
            <a:picLocks noChangeAspect="1"/>
          </p:cNvPicPr>
          <p:nvPr/>
        </p:nvPicPr>
        <p:blipFill>
          <a:blip r:embed="rId2">
            <a:extLst>
              <a:ext uri="{96DAC541-7B7A-43D3-8B79-37D633B846F1}">
                <asvg:svgBlip xmlns:asvg="http://schemas.microsoft.com/office/drawing/2016/SVG/main" r:embed="rId12"/>
              </a:ext>
            </a:extLst>
          </a:blip>
          <a:stretch>
            <a:fillRect/>
          </a:stretch>
        </p:blipFill>
        <p:spPr>
          <a:xfrm>
            <a:off x="9371555" y="1802392"/>
            <a:ext cx="914400" cy="914400"/>
          </a:xfrm>
          <a:prstGeom prst="rect">
            <a:avLst/>
          </a:prstGeom>
        </p:spPr>
      </p:pic>
      <p:pic>
        <p:nvPicPr>
          <p:cNvPr id="25" name="Content Placeholder 4" descr="Martini with solid fill">
            <a:extLst>
              <a:ext uri="{FF2B5EF4-FFF2-40B4-BE49-F238E27FC236}">
                <a16:creationId xmlns:a16="http://schemas.microsoft.com/office/drawing/2014/main" id="{143C89F5-B3AB-9E25-9372-88DB1E112515}"/>
              </a:ext>
            </a:extLst>
          </p:cNvPr>
          <p:cNvPicPr>
            <a:picLocks noChangeAspect="1"/>
          </p:cNvPicPr>
          <p:nvPr/>
        </p:nvPicPr>
        <p:blipFill>
          <a:blip r:embed="rId2">
            <a:extLst>
              <a:ext uri="{96DAC541-7B7A-43D3-8B79-37D633B846F1}">
                <asvg:svgBlip xmlns:asvg="http://schemas.microsoft.com/office/drawing/2016/SVG/main" r:embed="rId12"/>
              </a:ext>
            </a:extLst>
          </a:blip>
          <a:stretch>
            <a:fillRect/>
          </a:stretch>
        </p:blipFill>
        <p:spPr>
          <a:xfrm>
            <a:off x="10788455" y="2610448"/>
            <a:ext cx="914400" cy="914400"/>
          </a:xfrm>
          <a:prstGeom prst="rect">
            <a:avLst/>
          </a:prstGeom>
        </p:spPr>
      </p:pic>
      <p:pic>
        <p:nvPicPr>
          <p:cNvPr id="26" name="Content Placeholder 4" descr="Martini with solid fill">
            <a:extLst>
              <a:ext uri="{FF2B5EF4-FFF2-40B4-BE49-F238E27FC236}">
                <a16:creationId xmlns:a16="http://schemas.microsoft.com/office/drawing/2014/main" id="{201AC4FC-1838-51BC-29BB-FE014912C89B}"/>
              </a:ext>
            </a:extLst>
          </p:cNvPr>
          <p:cNvPicPr>
            <a:picLocks noChangeAspect="1"/>
          </p:cNvPicPr>
          <p:nvPr/>
        </p:nvPicPr>
        <p:blipFill>
          <a:blip r:embed="rId2">
            <a:extLst>
              <a:ext uri="{96DAC541-7B7A-43D3-8B79-37D633B846F1}">
                <asvg:svgBlip xmlns:asvg="http://schemas.microsoft.com/office/drawing/2016/SVG/main" r:embed="rId12"/>
              </a:ext>
            </a:extLst>
          </a:blip>
          <a:stretch>
            <a:fillRect/>
          </a:stretch>
        </p:blipFill>
        <p:spPr>
          <a:xfrm>
            <a:off x="8678021" y="3271904"/>
            <a:ext cx="914400" cy="914400"/>
          </a:xfrm>
          <a:prstGeom prst="rect">
            <a:avLst/>
          </a:prstGeom>
        </p:spPr>
      </p:pic>
      <p:pic>
        <p:nvPicPr>
          <p:cNvPr id="29" name="Graphic 28" descr="Wine with solid fill">
            <a:extLst>
              <a:ext uri="{FF2B5EF4-FFF2-40B4-BE49-F238E27FC236}">
                <a16:creationId xmlns:a16="http://schemas.microsoft.com/office/drawing/2014/main" id="{580F1C58-C79D-396A-9C63-CE24F694B5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6600" y="4562792"/>
            <a:ext cx="914400" cy="914400"/>
          </a:xfrm>
          <a:prstGeom prst="rect">
            <a:avLst/>
          </a:prstGeom>
        </p:spPr>
      </p:pic>
      <p:pic>
        <p:nvPicPr>
          <p:cNvPr id="30" name="Graphic 29" descr="Coconut with solid fill">
            <a:extLst>
              <a:ext uri="{FF2B5EF4-FFF2-40B4-BE49-F238E27FC236}">
                <a16:creationId xmlns:a16="http://schemas.microsoft.com/office/drawing/2014/main" id="{063A33DF-B531-7F27-7509-5413D4E928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3038" y="5650547"/>
            <a:ext cx="914400" cy="914400"/>
          </a:xfrm>
          <a:prstGeom prst="rect">
            <a:avLst/>
          </a:prstGeom>
        </p:spPr>
      </p:pic>
      <p:cxnSp>
        <p:nvCxnSpPr>
          <p:cNvPr id="42" name="Straight Connector 41">
            <a:extLst>
              <a:ext uri="{FF2B5EF4-FFF2-40B4-BE49-F238E27FC236}">
                <a16:creationId xmlns:a16="http://schemas.microsoft.com/office/drawing/2014/main" id="{74AC8942-04D2-02A0-2499-0DD27D9F5927}"/>
              </a:ext>
            </a:extLst>
          </p:cNvPr>
          <p:cNvCxnSpPr>
            <a:cxnSpLocks/>
          </p:cNvCxnSpPr>
          <p:nvPr/>
        </p:nvCxnSpPr>
        <p:spPr>
          <a:xfrm>
            <a:off x="2966902" y="2286000"/>
            <a:ext cx="1890290"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720156DA-FBAB-227E-DFD4-0A35125E7D7F}"/>
              </a:ext>
            </a:extLst>
          </p:cNvPr>
          <p:cNvCxnSpPr>
            <a:cxnSpLocks/>
          </p:cNvCxnSpPr>
          <p:nvPr/>
        </p:nvCxnSpPr>
        <p:spPr>
          <a:xfrm>
            <a:off x="6894389" y="3859775"/>
            <a:ext cx="4121554" cy="1095938"/>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6AA05D99-0C58-BC0F-9895-B904C70F71B8}"/>
              </a:ext>
            </a:extLst>
          </p:cNvPr>
          <p:cNvCxnSpPr>
            <a:cxnSpLocks/>
          </p:cNvCxnSpPr>
          <p:nvPr/>
        </p:nvCxnSpPr>
        <p:spPr>
          <a:xfrm>
            <a:off x="4233933" y="3654188"/>
            <a:ext cx="641641" cy="639805"/>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261851DE-6B17-32FC-B38B-88811A0E35DC}"/>
              </a:ext>
            </a:extLst>
          </p:cNvPr>
          <p:cNvCxnSpPr>
            <a:cxnSpLocks/>
          </p:cNvCxnSpPr>
          <p:nvPr/>
        </p:nvCxnSpPr>
        <p:spPr>
          <a:xfrm flipV="1">
            <a:off x="1480554" y="5271461"/>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FED6CF57-4D84-8658-E225-69683817CC0A}"/>
              </a:ext>
            </a:extLst>
          </p:cNvPr>
          <p:cNvCxnSpPr>
            <a:cxnSpLocks/>
          </p:cNvCxnSpPr>
          <p:nvPr/>
        </p:nvCxnSpPr>
        <p:spPr>
          <a:xfrm flipV="1">
            <a:off x="10323041" y="5634140"/>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9B70173D-1AB0-2864-E8F4-6AF12E5BD663}"/>
              </a:ext>
            </a:extLst>
          </p:cNvPr>
          <p:cNvCxnSpPr>
            <a:cxnSpLocks/>
          </p:cNvCxnSpPr>
          <p:nvPr/>
        </p:nvCxnSpPr>
        <p:spPr>
          <a:xfrm>
            <a:off x="986267" y="3918690"/>
            <a:ext cx="1119090" cy="893609"/>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49287E5A-96AF-C836-0317-E9FA7D63B5E8}"/>
              </a:ext>
            </a:extLst>
          </p:cNvPr>
          <p:cNvCxnSpPr>
            <a:cxnSpLocks/>
          </p:cNvCxnSpPr>
          <p:nvPr/>
        </p:nvCxnSpPr>
        <p:spPr>
          <a:xfrm>
            <a:off x="4034501" y="6152766"/>
            <a:ext cx="1872442" cy="21193"/>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5FA55F19-894A-0BB0-9DEB-4C2A13EE331F}"/>
              </a:ext>
            </a:extLst>
          </p:cNvPr>
          <p:cNvCxnSpPr>
            <a:cxnSpLocks/>
          </p:cNvCxnSpPr>
          <p:nvPr/>
        </p:nvCxnSpPr>
        <p:spPr>
          <a:xfrm>
            <a:off x="6659206" y="4186304"/>
            <a:ext cx="1102921" cy="729690"/>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85D6214A-12C0-8D79-371D-C94D265163C2}"/>
              </a:ext>
            </a:extLst>
          </p:cNvPr>
          <p:cNvCxnSpPr>
            <a:cxnSpLocks/>
          </p:cNvCxnSpPr>
          <p:nvPr/>
        </p:nvCxnSpPr>
        <p:spPr>
          <a:xfrm>
            <a:off x="10122201" y="2453500"/>
            <a:ext cx="785485" cy="643463"/>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0366528D-B898-481B-2B0F-AF4CCB9E564C}"/>
              </a:ext>
            </a:extLst>
          </p:cNvPr>
          <p:cNvCxnSpPr>
            <a:cxnSpLocks/>
          </p:cNvCxnSpPr>
          <p:nvPr/>
        </p:nvCxnSpPr>
        <p:spPr>
          <a:xfrm>
            <a:off x="8657604" y="5019992"/>
            <a:ext cx="2370060" cy="188401"/>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B65BCFCA-9516-2FEB-8143-8A96F5D3F3DF}"/>
              </a:ext>
            </a:extLst>
          </p:cNvPr>
          <p:cNvCxnSpPr>
            <a:cxnSpLocks/>
          </p:cNvCxnSpPr>
          <p:nvPr/>
        </p:nvCxnSpPr>
        <p:spPr>
          <a:xfrm>
            <a:off x="8296404" y="2325587"/>
            <a:ext cx="1184553" cy="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ECF6B9B0-A2CA-F874-23C5-CCF7F945D0C6}"/>
              </a:ext>
            </a:extLst>
          </p:cNvPr>
          <p:cNvCxnSpPr>
            <a:cxnSpLocks/>
          </p:cNvCxnSpPr>
          <p:nvPr/>
        </p:nvCxnSpPr>
        <p:spPr>
          <a:xfrm>
            <a:off x="8252465" y="5470713"/>
            <a:ext cx="1322068" cy="753535"/>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354AA53B-777F-1252-8A31-2C97C5A40EB0}"/>
              </a:ext>
            </a:extLst>
          </p:cNvPr>
          <p:cNvCxnSpPr>
            <a:cxnSpLocks/>
          </p:cNvCxnSpPr>
          <p:nvPr/>
        </p:nvCxnSpPr>
        <p:spPr>
          <a:xfrm flipV="1">
            <a:off x="1483005" y="3369020"/>
            <a:ext cx="1844990" cy="19432"/>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B987783F-9025-C47C-4A14-65E7368D993C}"/>
              </a:ext>
            </a:extLst>
          </p:cNvPr>
          <p:cNvCxnSpPr>
            <a:cxnSpLocks/>
          </p:cNvCxnSpPr>
          <p:nvPr/>
        </p:nvCxnSpPr>
        <p:spPr>
          <a:xfrm flipH="1" flipV="1">
            <a:off x="3028822" y="4812299"/>
            <a:ext cx="1654441" cy="8464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F4C74989-D8C9-1384-E1AB-7171EC315A60}"/>
              </a:ext>
            </a:extLst>
          </p:cNvPr>
          <p:cNvCxnSpPr>
            <a:cxnSpLocks/>
          </p:cNvCxnSpPr>
          <p:nvPr/>
        </p:nvCxnSpPr>
        <p:spPr>
          <a:xfrm flipH="1">
            <a:off x="9387123" y="2775231"/>
            <a:ext cx="372808" cy="496673"/>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753B3B38-354B-5817-2133-350DB5927A1B}"/>
              </a:ext>
            </a:extLst>
          </p:cNvPr>
          <p:cNvCxnSpPr>
            <a:cxnSpLocks/>
          </p:cNvCxnSpPr>
          <p:nvPr/>
        </p:nvCxnSpPr>
        <p:spPr>
          <a:xfrm flipV="1">
            <a:off x="2832275" y="3593193"/>
            <a:ext cx="573115" cy="700800"/>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BE8B8376-3CC7-ECE1-3AF7-A0570EC4C050}"/>
              </a:ext>
            </a:extLst>
          </p:cNvPr>
          <p:cNvCxnSpPr>
            <a:cxnSpLocks/>
          </p:cNvCxnSpPr>
          <p:nvPr/>
        </p:nvCxnSpPr>
        <p:spPr>
          <a:xfrm>
            <a:off x="818757" y="3947626"/>
            <a:ext cx="192853" cy="1411383"/>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8DD3A097-797E-8126-DFCB-35D12126E2C5}"/>
              </a:ext>
            </a:extLst>
          </p:cNvPr>
          <p:cNvCxnSpPr>
            <a:cxnSpLocks/>
          </p:cNvCxnSpPr>
          <p:nvPr/>
        </p:nvCxnSpPr>
        <p:spPr>
          <a:xfrm flipV="1">
            <a:off x="9468686" y="3541255"/>
            <a:ext cx="1558978" cy="288906"/>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84657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9F632-6B62-4CFD-6F11-CD5E559AB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E2EC1-B092-E06E-0E4E-6C7ACBC354F5}"/>
              </a:ext>
            </a:extLst>
          </p:cNvPr>
          <p:cNvSpPr>
            <a:spLocks noGrp="1"/>
          </p:cNvSpPr>
          <p:nvPr>
            <p:ph type="title"/>
          </p:nvPr>
        </p:nvSpPr>
        <p:spPr/>
        <p:txBody>
          <a:bodyPr/>
          <a:lstStyle/>
          <a:p>
            <a:r>
              <a:rPr lang="en-GB"/>
              <a:t>Can the network reach </a:t>
            </a:r>
            <a:r>
              <a:rPr lang="en-GB" b="1"/>
              <a:t>consensus</a:t>
            </a:r>
            <a:r>
              <a:rPr lang="en-GB"/>
              <a:t>?</a:t>
            </a:r>
          </a:p>
        </p:txBody>
      </p:sp>
      <p:pic>
        <p:nvPicPr>
          <p:cNvPr id="9" name="Graphic 8" descr="Beer with solid fill">
            <a:extLst>
              <a:ext uri="{FF2B5EF4-FFF2-40B4-BE49-F238E27FC236}">
                <a16:creationId xmlns:a16="http://schemas.microsoft.com/office/drawing/2014/main" id="{991BCAA6-87E8-2ABB-06E1-07865064A3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1830" y="2915761"/>
            <a:ext cx="914400" cy="914400"/>
          </a:xfrm>
          <a:prstGeom prst="rect">
            <a:avLst/>
          </a:prstGeom>
        </p:spPr>
      </p:pic>
      <p:pic>
        <p:nvPicPr>
          <p:cNvPr id="16" name="Graphic 15" descr="Beer with solid fill">
            <a:extLst>
              <a:ext uri="{FF2B5EF4-FFF2-40B4-BE49-F238E27FC236}">
                <a16:creationId xmlns:a16="http://schemas.microsoft.com/office/drawing/2014/main" id="{AB8D1D7A-C81C-F5E4-B31A-A4AED7404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3621" y="4444609"/>
            <a:ext cx="914400" cy="914400"/>
          </a:xfrm>
          <a:prstGeom prst="rect">
            <a:avLst/>
          </a:prstGeom>
        </p:spPr>
      </p:pic>
      <p:pic>
        <p:nvPicPr>
          <p:cNvPr id="17" name="Graphic 16" descr="Beer with solid fill">
            <a:extLst>
              <a:ext uri="{FF2B5EF4-FFF2-40B4-BE49-F238E27FC236}">
                <a16:creationId xmlns:a16="http://schemas.microsoft.com/office/drawing/2014/main" id="{1AD81F0B-99D9-2C3B-D9B6-DE14913241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96997" y="5650547"/>
            <a:ext cx="914400" cy="914400"/>
          </a:xfrm>
          <a:prstGeom prst="rect">
            <a:avLst/>
          </a:prstGeom>
        </p:spPr>
      </p:pic>
      <p:pic>
        <p:nvPicPr>
          <p:cNvPr id="18" name="Graphic 17" descr="Beer with solid fill">
            <a:extLst>
              <a:ext uri="{FF2B5EF4-FFF2-40B4-BE49-F238E27FC236}">
                <a16:creationId xmlns:a16="http://schemas.microsoft.com/office/drawing/2014/main" id="{ED2DB8E5-83AE-3BE4-4B20-BEE7839DB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41552" y="1820302"/>
            <a:ext cx="914400" cy="914400"/>
          </a:xfrm>
          <a:prstGeom prst="rect">
            <a:avLst/>
          </a:prstGeom>
        </p:spPr>
      </p:pic>
      <p:pic>
        <p:nvPicPr>
          <p:cNvPr id="19" name="Graphic 18" descr="Beer with solid fill">
            <a:extLst>
              <a:ext uri="{FF2B5EF4-FFF2-40B4-BE49-F238E27FC236}">
                <a16:creationId xmlns:a16="http://schemas.microsoft.com/office/drawing/2014/main" id="{33643D1A-2F4D-0924-9758-77677DD6A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6778" y="2870975"/>
            <a:ext cx="914400" cy="914400"/>
          </a:xfrm>
          <a:prstGeom prst="rect">
            <a:avLst/>
          </a:prstGeom>
        </p:spPr>
      </p:pic>
      <p:cxnSp>
        <p:nvCxnSpPr>
          <p:cNvPr id="42" name="Straight Connector 41">
            <a:extLst>
              <a:ext uri="{FF2B5EF4-FFF2-40B4-BE49-F238E27FC236}">
                <a16:creationId xmlns:a16="http://schemas.microsoft.com/office/drawing/2014/main" id="{C2366B52-D997-CF39-53D7-993B3C725935}"/>
              </a:ext>
            </a:extLst>
          </p:cNvPr>
          <p:cNvCxnSpPr>
            <a:cxnSpLocks/>
          </p:cNvCxnSpPr>
          <p:nvPr/>
        </p:nvCxnSpPr>
        <p:spPr>
          <a:xfrm>
            <a:off x="2966902" y="2286000"/>
            <a:ext cx="1890290"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8561B53E-6A45-1B08-8BFF-2E775B822D3D}"/>
              </a:ext>
            </a:extLst>
          </p:cNvPr>
          <p:cNvCxnSpPr>
            <a:cxnSpLocks/>
          </p:cNvCxnSpPr>
          <p:nvPr/>
        </p:nvCxnSpPr>
        <p:spPr>
          <a:xfrm flipV="1">
            <a:off x="4323936" y="2828496"/>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375D11A9-6EE6-2C3B-9C4C-CB53576AA9E2}"/>
              </a:ext>
            </a:extLst>
          </p:cNvPr>
          <p:cNvCxnSpPr>
            <a:cxnSpLocks/>
          </p:cNvCxnSpPr>
          <p:nvPr/>
        </p:nvCxnSpPr>
        <p:spPr>
          <a:xfrm>
            <a:off x="5427213" y="2828496"/>
            <a:ext cx="735834" cy="600504"/>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FF64C4ED-36CA-4926-44C7-74CC73DF7E5E}"/>
              </a:ext>
            </a:extLst>
          </p:cNvPr>
          <p:cNvCxnSpPr>
            <a:cxnSpLocks/>
          </p:cNvCxnSpPr>
          <p:nvPr/>
        </p:nvCxnSpPr>
        <p:spPr>
          <a:xfrm>
            <a:off x="4233933" y="3654188"/>
            <a:ext cx="641641" cy="639805"/>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34607D23-CCBF-757C-2ADB-7B4254E1D1B6}"/>
              </a:ext>
            </a:extLst>
          </p:cNvPr>
          <p:cNvCxnSpPr>
            <a:cxnSpLocks/>
          </p:cNvCxnSpPr>
          <p:nvPr/>
        </p:nvCxnSpPr>
        <p:spPr>
          <a:xfrm flipV="1">
            <a:off x="6913693" y="2775231"/>
            <a:ext cx="651513" cy="552944"/>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ED7BFC01-8A94-F2BA-F6CF-874949A9E93C}"/>
              </a:ext>
            </a:extLst>
          </p:cNvPr>
          <p:cNvCxnSpPr>
            <a:cxnSpLocks/>
          </p:cNvCxnSpPr>
          <p:nvPr/>
        </p:nvCxnSpPr>
        <p:spPr>
          <a:xfrm flipV="1">
            <a:off x="1480554" y="5271461"/>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70ED88CA-26FA-DA5C-3D58-3C4781F15D9B}"/>
              </a:ext>
            </a:extLst>
          </p:cNvPr>
          <p:cNvCxnSpPr>
            <a:cxnSpLocks/>
          </p:cNvCxnSpPr>
          <p:nvPr/>
        </p:nvCxnSpPr>
        <p:spPr>
          <a:xfrm flipV="1">
            <a:off x="7209177" y="5477192"/>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C86F41BE-AB36-CBF8-06AC-A2F62770866A}"/>
              </a:ext>
            </a:extLst>
          </p:cNvPr>
          <p:cNvCxnSpPr>
            <a:cxnSpLocks/>
          </p:cNvCxnSpPr>
          <p:nvPr/>
        </p:nvCxnSpPr>
        <p:spPr>
          <a:xfrm flipV="1">
            <a:off x="10323041" y="5634140"/>
            <a:ext cx="844304" cy="600504"/>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EF60CA0B-CE0F-43EA-E5C1-558A336117BF}"/>
              </a:ext>
            </a:extLst>
          </p:cNvPr>
          <p:cNvCxnSpPr>
            <a:cxnSpLocks/>
          </p:cNvCxnSpPr>
          <p:nvPr/>
        </p:nvCxnSpPr>
        <p:spPr>
          <a:xfrm>
            <a:off x="986267" y="3918690"/>
            <a:ext cx="1119090" cy="893609"/>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517B49B8-CE06-0C4B-32A6-B61FA18B7FA9}"/>
              </a:ext>
            </a:extLst>
          </p:cNvPr>
          <p:cNvCxnSpPr>
            <a:cxnSpLocks/>
          </p:cNvCxnSpPr>
          <p:nvPr/>
        </p:nvCxnSpPr>
        <p:spPr>
          <a:xfrm>
            <a:off x="5171441" y="5330639"/>
            <a:ext cx="1119090" cy="893609"/>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67E87C35-F14C-E3CA-A4A5-DF36D9C99956}"/>
              </a:ext>
            </a:extLst>
          </p:cNvPr>
          <p:cNvCxnSpPr>
            <a:cxnSpLocks/>
          </p:cNvCxnSpPr>
          <p:nvPr/>
        </p:nvCxnSpPr>
        <p:spPr>
          <a:xfrm>
            <a:off x="9371555" y="4037514"/>
            <a:ext cx="1525045" cy="997304"/>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43351B16-0F32-7C14-B63E-6F259C07A5F3}"/>
              </a:ext>
            </a:extLst>
          </p:cNvPr>
          <p:cNvCxnSpPr>
            <a:cxnSpLocks/>
          </p:cNvCxnSpPr>
          <p:nvPr/>
        </p:nvCxnSpPr>
        <p:spPr>
          <a:xfrm>
            <a:off x="10305676" y="2412970"/>
            <a:ext cx="785485" cy="643463"/>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07285F36-A7B0-EA01-9F1F-DF7F79B4824A}"/>
              </a:ext>
            </a:extLst>
          </p:cNvPr>
          <p:cNvCxnSpPr>
            <a:cxnSpLocks/>
          </p:cNvCxnSpPr>
          <p:nvPr/>
        </p:nvCxnSpPr>
        <p:spPr>
          <a:xfrm>
            <a:off x="5529781" y="4921445"/>
            <a:ext cx="2101548" cy="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4D52DB81-5223-FBD5-A2B4-F7BC84CA42D7}"/>
              </a:ext>
            </a:extLst>
          </p:cNvPr>
          <p:cNvCxnSpPr>
            <a:cxnSpLocks/>
          </p:cNvCxnSpPr>
          <p:nvPr/>
        </p:nvCxnSpPr>
        <p:spPr>
          <a:xfrm>
            <a:off x="8296404" y="2325587"/>
            <a:ext cx="1184553" cy="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475756D4-B369-0A9A-174D-9859E9B39D6B}"/>
              </a:ext>
            </a:extLst>
          </p:cNvPr>
          <p:cNvCxnSpPr>
            <a:cxnSpLocks/>
          </p:cNvCxnSpPr>
          <p:nvPr/>
        </p:nvCxnSpPr>
        <p:spPr>
          <a:xfrm>
            <a:off x="8252465" y="5470713"/>
            <a:ext cx="1322068" cy="753535"/>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3053AA80-9914-A3E3-8BCA-31EDB3AF874F}"/>
              </a:ext>
            </a:extLst>
          </p:cNvPr>
          <p:cNvCxnSpPr>
            <a:cxnSpLocks/>
          </p:cNvCxnSpPr>
          <p:nvPr/>
        </p:nvCxnSpPr>
        <p:spPr>
          <a:xfrm flipV="1">
            <a:off x="1483005" y="3369020"/>
            <a:ext cx="1844990" cy="19432"/>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1CFC042F-092E-2824-A26D-37D307DACA40}"/>
              </a:ext>
            </a:extLst>
          </p:cNvPr>
          <p:cNvCxnSpPr>
            <a:cxnSpLocks/>
          </p:cNvCxnSpPr>
          <p:nvPr/>
        </p:nvCxnSpPr>
        <p:spPr>
          <a:xfrm flipH="1">
            <a:off x="3506668" y="3947626"/>
            <a:ext cx="177521" cy="168651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52648CDF-4DBB-FA53-1FB8-8298CE2AB029}"/>
              </a:ext>
            </a:extLst>
          </p:cNvPr>
          <p:cNvCxnSpPr>
            <a:cxnSpLocks/>
          </p:cNvCxnSpPr>
          <p:nvPr/>
        </p:nvCxnSpPr>
        <p:spPr>
          <a:xfrm flipH="1">
            <a:off x="9387123" y="2775231"/>
            <a:ext cx="372808" cy="496673"/>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Connector 84">
            <a:extLst>
              <a:ext uri="{FF2B5EF4-FFF2-40B4-BE49-F238E27FC236}">
                <a16:creationId xmlns:a16="http://schemas.microsoft.com/office/drawing/2014/main" id="{296B9455-6178-8089-6CF2-7F3C355990E0}"/>
              </a:ext>
            </a:extLst>
          </p:cNvPr>
          <p:cNvCxnSpPr>
            <a:cxnSpLocks/>
          </p:cNvCxnSpPr>
          <p:nvPr/>
        </p:nvCxnSpPr>
        <p:spPr>
          <a:xfrm>
            <a:off x="2626448" y="2798920"/>
            <a:ext cx="733374" cy="323655"/>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AE14CECD-2B6B-BDF7-6CEC-820BEBB85AB9}"/>
              </a:ext>
            </a:extLst>
          </p:cNvPr>
          <p:cNvCxnSpPr>
            <a:cxnSpLocks/>
          </p:cNvCxnSpPr>
          <p:nvPr/>
        </p:nvCxnSpPr>
        <p:spPr>
          <a:xfrm>
            <a:off x="818757" y="3947626"/>
            <a:ext cx="192853" cy="1411383"/>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C98F38A0-7820-5078-E381-68A959C118D5}"/>
              </a:ext>
            </a:extLst>
          </p:cNvPr>
          <p:cNvCxnSpPr>
            <a:cxnSpLocks/>
          </p:cNvCxnSpPr>
          <p:nvPr/>
        </p:nvCxnSpPr>
        <p:spPr>
          <a:xfrm flipH="1">
            <a:off x="5507591" y="2584868"/>
            <a:ext cx="4065936" cy="2068449"/>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884F3580-D259-08A3-E587-CF908418A7A4}"/>
              </a:ext>
            </a:extLst>
          </p:cNvPr>
          <p:cNvCxnSpPr>
            <a:cxnSpLocks/>
          </p:cNvCxnSpPr>
          <p:nvPr/>
        </p:nvCxnSpPr>
        <p:spPr>
          <a:xfrm>
            <a:off x="9938157" y="2811073"/>
            <a:ext cx="1229188" cy="1654326"/>
          </a:xfrm>
          <a:prstGeom prst="line">
            <a:avLst/>
          </a:prstGeom>
        </p:spPr>
        <p:style>
          <a:lnRef idx="3">
            <a:schemeClr val="dk1"/>
          </a:lnRef>
          <a:fillRef idx="0">
            <a:schemeClr val="dk1"/>
          </a:fillRef>
          <a:effectRef idx="2">
            <a:schemeClr val="dk1"/>
          </a:effectRef>
          <a:fontRef idx="minor">
            <a:schemeClr val="tx1"/>
          </a:fontRef>
        </p:style>
      </p:cxnSp>
      <p:pic>
        <p:nvPicPr>
          <p:cNvPr id="3" name="Graphic 2" descr="Beer with solid fill">
            <a:extLst>
              <a:ext uri="{FF2B5EF4-FFF2-40B4-BE49-F238E27FC236}">
                <a16:creationId xmlns:a16="http://schemas.microsoft.com/office/drawing/2014/main" id="{1733BB01-4220-CE65-CB5E-2008B23FBE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8300" y="1767839"/>
            <a:ext cx="914400" cy="914400"/>
          </a:xfrm>
          <a:prstGeom prst="rect">
            <a:avLst/>
          </a:prstGeom>
        </p:spPr>
      </p:pic>
      <p:pic>
        <p:nvPicPr>
          <p:cNvPr id="8" name="Content Placeholder 7" descr="Beer with solid fill">
            <a:extLst>
              <a:ext uri="{FF2B5EF4-FFF2-40B4-BE49-F238E27FC236}">
                <a16:creationId xmlns:a16="http://schemas.microsoft.com/office/drawing/2014/main" id="{1E078025-5E88-294C-E032-BB4BEC71490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317056" y="4270744"/>
            <a:ext cx="914400" cy="914400"/>
          </a:xfrm>
          <a:prstGeom prst="rect">
            <a:avLst/>
          </a:prstGeom>
        </p:spPr>
      </p:pic>
      <p:pic>
        <p:nvPicPr>
          <p:cNvPr id="10" name="Graphic 9" descr="Beer with solid fill">
            <a:extLst>
              <a:ext uri="{FF2B5EF4-FFF2-40B4-BE49-F238E27FC236}">
                <a16:creationId xmlns:a16="http://schemas.microsoft.com/office/drawing/2014/main" id="{C7F57798-18E3-5B7F-7A42-98B3B0EDCD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100" y="5477192"/>
            <a:ext cx="914400" cy="914400"/>
          </a:xfrm>
          <a:prstGeom prst="rect">
            <a:avLst/>
          </a:prstGeom>
        </p:spPr>
      </p:pic>
      <p:pic>
        <p:nvPicPr>
          <p:cNvPr id="12" name="Graphic 11" descr="Beer with solid fill">
            <a:extLst>
              <a:ext uri="{FF2B5EF4-FFF2-40B4-BE49-F238E27FC236}">
                <a16:creationId xmlns:a16="http://schemas.microsoft.com/office/drawing/2014/main" id="{E0B0B8AB-949A-9A9C-5CE7-6D6F59AD9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2261" y="5751605"/>
            <a:ext cx="914400" cy="914400"/>
          </a:xfrm>
          <a:prstGeom prst="rect">
            <a:avLst/>
          </a:prstGeom>
        </p:spPr>
      </p:pic>
      <p:pic>
        <p:nvPicPr>
          <p:cNvPr id="13" name="Graphic 12" descr="Beer with solid fill">
            <a:extLst>
              <a:ext uri="{FF2B5EF4-FFF2-40B4-BE49-F238E27FC236}">
                <a16:creationId xmlns:a16="http://schemas.microsoft.com/office/drawing/2014/main" id="{ECB4C368-62B0-0956-E03E-D863C5E64A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7410" y="4385087"/>
            <a:ext cx="914400" cy="914400"/>
          </a:xfrm>
          <a:prstGeom prst="rect">
            <a:avLst/>
          </a:prstGeom>
        </p:spPr>
      </p:pic>
      <p:pic>
        <p:nvPicPr>
          <p:cNvPr id="14" name="Graphic 13" descr="Beer with solid fill">
            <a:extLst>
              <a:ext uri="{FF2B5EF4-FFF2-40B4-BE49-F238E27FC236}">
                <a16:creationId xmlns:a16="http://schemas.microsoft.com/office/drawing/2014/main" id="{7192159A-DD24-13A2-040A-BCCA834683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3987" y="1820302"/>
            <a:ext cx="914400" cy="914400"/>
          </a:xfrm>
          <a:prstGeom prst="rect">
            <a:avLst/>
          </a:prstGeom>
        </p:spPr>
      </p:pic>
      <p:pic>
        <p:nvPicPr>
          <p:cNvPr id="23" name="Graphic 22" descr="Beer with solid fill">
            <a:extLst>
              <a:ext uri="{FF2B5EF4-FFF2-40B4-BE49-F238E27FC236}">
                <a16:creationId xmlns:a16="http://schemas.microsoft.com/office/drawing/2014/main" id="{0CEF7CB5-99D9-5175-C26A-A9FD02680D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73399" y="3019654"/>
            <a:ext cx="914400" cy="914400"/>
          </a:xfrm>
          <a:prstGeom prst="rect">
            <a:avLst/>
          </a:prstGeom>
        </p:spPr>
      </p:pic>
      <p:pic>
        <p:nvPicPr>
          <p:cNvPr id="28" name="Graphic 27" descr="Beer with solid fill">
            <a:extLst>
              <a:ext uri="{FF2B5EF4-FFF2-40B4-BE49-F238E27FC236}">
                <a16:creationId xmlns:a16="http://schemas.microsoft.com/office/drawing/2014/main" id="{3733F9FD-935E-5FF5-4DBC-95C17AC177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92140" y="2704692"/>
            <a:ext cx="914400" cy="914400"/>
          </a:xfrm>
          <a:prstGeom prst="rect">
            <a:avLst/>
          </a:prstGeom>
        </p:spPr>
      </p:pic>
      <p:pic>
        <p:nvPicPr>
          <p:cNvPr id="31" name="Graphic 30" descr="Beer with solid fill">
            <a:extLst>
              <a:ext uri="{FF2B5EF4-FFF2-40B4-BE49-F238E27FC236}">
                <a16:creationId xmlns:a16="http://schemas.microsoft.com/office/drawing/2014/main" id="{C455DFA4-0BF3-D21E-3A2F-DE2886CCFF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9007" y="1706520"/>
            <a:ext cx="914400" cy="914400"/>
          </a:xfrm>
          <a:prstGeom prst="rect">
            <a:avLst/>
          </a:prstGeom>
        </p:spPr>
      </p:pic>
      <p:pic>
        <p:nvPicPr>
          <p:cNvPr id="32" name="Graphic 31" descr="Beer with solid fill">
            <a:extLst>
              <a:ext uri="{FF2B5EF4-FFF2-40B4-BE49-F238E27FC236}">
                <a16:creationId xmlns:a16="http://schemas.microsoft.com/office/drawing/2014/main" id="{72A804AE-94C5-8E7B-3C74-0FA4CFFE11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07686" y="4592569"/>
            <a:ext cx="914400" cy="914400"/>
          </a:xfrm>
          <a:prstGeom prst="rect">
            <a:avLst/>
          </a:prstGeom>
        </p:spPr>
      </p:pic>
      <p:pic>
        <p:nvPicPr>
          <p:cNvPr id="33" name="Graphic 32" descr="Beer with solid fill">
            <a:extLst>
              <a:ext uri="{FF2B5EF4-FFF2-40B4-BE49-F238E27FC236}">
                <a16:creationId xmlns:a16="http://schemas.microsoft.com/office/drawing/2014/main" id="{9C0525AF-F1CD-532F-9707-212E310ACC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10617" y="5847480"/>
            <a:ext cx="914400" cy="914400"/>
          </a:xfrm>
          <a:prstGeom prst="rect">
            <a:avLst/>
          </a:prstGeom>
        </p:spPr>
      </p:pic>
      <p:pic>
        <p:nvPicPr>
          <p:cNvPr id="34" name="Graphic 33" descr="Beer with solid fill">
            <a:extLst>
              <a:ext uri="{FF2B5EF4-FFF2-40B4-BE49-F238E27FC236}">
                <a16:creationId xmlns:a16="http://schemas.microsoft.com/office/drawing/2014/main" id="{9FA4B1A6-CC52-F1FF-05A0-2E14828D85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0774" y="3108449"/>
            <a:ext cx="914400" cy="914400"/>
          </a:xfrm>
          <a:prstGeom prst="rect">
            <a:avLst/>
          </a:prstGeom>
        </p:spPr>
      </p:pic>
    </p:spTree>
    <p:extLst>
      <p:ext uri="{BB962C8B-B14F-4D97-AF65-F5344CB8AC3E}">
        <p14:creationId xmlns:p14="http://schemas.microsoft.com/office/powerpoint/2010/main" val="224130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3C60-46FE-5EB9-6B64-BDD7BC8EC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4275E-A3E3-CC6D-D817-F29BFE7EA9CA}"/>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2B738478-B1AF-BDD1-AD6E-A0ABD9FBD425}"/>
              </a:ext>
            </a:extLst>
          </p:cNvPr>
          <p:cNvSpPr>
            <a:spLocks noGrp="1"/>
          </p:cNvSpPr>
          <p:nvPr>
            <p:ph idx="1"/>
          </p:nvPr>
        </p:nvSpPr>
        <p:spPr>
          <a:xfrm>
            <a:off x="838200" y="1690688"/>
            <a:ext cx="10515600" cy="4486275"/>
          </a:xfrm>
        </p:spPr>
        <p:txBody>
          <a:bodyPr>
            <a:normAutofit/>
          </a:bodyPr>
          <a:lstStyle/>
          <a:p>
            <a:r>
              <a:rPr lang="en-US" sz="2000" dirty="0"/>
              <a:t>The Problem:</a:t>
            </a:r>
          </a:p>
          <a:p>
            <a:pPr lvl="1"/>
            <a:r>
              <a:rPr lang="en-IN" sz="1600" dirty="0"/>
              <a:t>Modern societies are increasingly facing polarization and "echo chambers.”</a:t>
            </a:r>
          </a:p>
          <a:p>
            <a:pPr lvl="1"/>
            <a:r>
              <a:rPr lang="en-IN" sz="1600" dirty="0"/>
              <a:t>Traditional social dynamics models assume agents are identical, which fails to capture real-world complexity.</a:t>
            </a:r>
          </a:p>
          <a:p>
            <a:r>
              <a:rPr lang="en-IN" sz="2000" dirty="0"/>
              <a:t>The Questions:</a:t>
            </a:r>
          </a:p>
          <a:p>
            <a:pPr lvl="1"/>
            <a:r>
              <a:rPr lang="en-IN" sz="1600" dirty="0"/>
              <a:t>How does individual personality (stubbornness, openness) affect group consensus?</a:t>
            </a:r>
          </a:p>
          <a:p>
            <a:pPr lvl="1"/>
            <a:r>
              <a:rPr lang="en-IN" sz="1600" dirty="0"/>
              <a:t>Can a small number of "Mediators" prevent a society from fracturing?</a:t>
            </a:r>
          </a:p>
          <a:p>
            <a:r>
              <a:rPr lang="en-IN" sz="2000" dirty="0"/>
              <a:t>The Goal:</a:t>
            </a:r>
          </a:p>
          <a:p>
            <a:pPr lvl="1"/>
            <a:r>
              <a:rPr lang="en-IN" sz="1600" dirty="0"/>
              <a:t>To replicate the foundational Holme-Newman model.</a:t>
            </a:r>
          </a:p>
          <a:p>
            <a:pPr lvl="1"/>
            <a:r>
              <a:rPr lang="en-IN" sz="1600" dirty="0"/>
              <a:t>To extend it with a Heterogeneous population.</a:t>
            </a:r>
          </a:p>
          <a:p>
            <a:pPr lvl="1"/>
            <a:r>
              <a:rPr lang="en-IN" sz="1600" dirty="0"/>
              <a:t>Study the model dynamics with a Heterogeneous population.</a:t>
            </a:r>
          </a:p>
        </p:txBody>
      </p:sp>
    </p:spTree>
    <p:extLst>
      <p:ext uri="{BB962C8B-B14F-4D97-AF65-F5344CB8AC3E}">
        <p14:creationId xmlns:p14="http://schemas.microsoft.com/office/powerpoint/2010/main" val="3943713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DA9F-CF92-CC0B-82C8-EB40D7A021CF}"/>
              </a:ext>
            </a:extLst>
          </p:cNvPr>
          <p:cNvSpPr>
            <a:spLocks noGrp="1"/>
          </p:cNvSpPr>
          <p:nvPr>
            <p:ph type="title"/>
          </p:nvPr>
        </p:nvSpPr>
        <p:spPr/>
        <p:txBody>
          <a:bodyPr/>
          <a:lstStyle/>
          <a:p>
            <a:r>
              <a:rPr lang="en-US"/>
              <a:t>Research Question(s)</a:t>
            </a:r>
          </a:p>
        </p:txBody>
      </p:sp>
      <p:sp>
        <p:nvSpPr>
          <p:cNvPr id="3" name="Content Placeholder 2">
            <a:extLst>
              <a:ext uri="{FF2B5EF4-FFF2-40B4-BE49-F238E27FC236}">
                <a16:creationId xmlns:a16="http://schemas.microsoft.com/office/drawing/2014/main" id="{649EF240-1D65-22F9-A636-698F94E81537}"/>
              </a:ext>
            </a:extLst>
          </p:cNvPr>
          <p:cNvSpPr>
            <a:spLocks noGrp="1"/>
          </p:cNvSpPr>
          <p:nvPr>
            <p:ph idx="1"/>
          </p:nvPr>
        </p:nvSpPr>
        <p:spPr/>
        <p:txBody>
          <a:bodyPr/>
          <a:lstStyle/>
          <a:p>
            <a:pPr marL="0" indent="0">
              <a:buNone/>
            </a:pPr>
            <a:r>
              <a:rPr lang="en-US" dirty="0"/>
              <a:t>Q1: Does introducing </a:t>
            </a:r>
            <a:r>
              <a:rPr lang="en-US" b="1" dirty="0"/>
              <a:t>degrees of stubbornness </a:t>
            </a:r>
            <a:r>
              <a:rPr lang="en-US" dirty="0"/>
              <a:t>that influence interactions between individuals (making the network </a:t>
            </a:r>
            <a:r>
              <a:rPr lang="en-US" b="1" dirty="0"/>
              <a:t>heterogeneous</a:t>
            </a:r>
            <a:r>
              <a:rPr lang="en-US" dirty="0"/>
              <a:t>) change the dynamics of the system?</a:t>
            </a:r>
          </a:p>
          <a:p>
            <a:pPr marL="0" indent="0">
              <a:buNone/>
            </a:pPr>
            <a:endParaRPr lang="en-US" sz="1100" dirty="0"/>
          </a:p>
          <a:p>
            <a:pPr marL="0" indent="0">
              <a:buNone/>
            </a:pPr>
            <a:r>
              <a:rPr lang="en-US" dirty="0"/>
              <a:t>Q2: Does introducing </a:t>
            </a:r>
            <a:r>
              <a:rPr lang="en-US" b="1" dirty="0"/>
              <a:t>“mediators” </a:t>
            </a:r>
            <a:r>
              <a:rPr lang="en-US" dirty="0"/>
              <a:t>that seek out disagreement change the dynamics of the system?</a:t>
            </a:r>
          </a:p>
          <a:p>
            <a:pPr marL="0" indent="0">
              <a:buNone/>
            </a:pPr>
            <a:endParaRPr lang="en-US" sz="1000" dirty="0"/>
          </a:p>
          <a:p>
            <a:pPr>
              <a:buFont typeface="Wingdings" panose="05000000000000000000" pitchFamily="2" charset="2"/>
              <a:buChar char="à"/>
            </a:pPr>
            <a:r>
              <a:rPr lang="en-US" dirty="0">
                <a:sym typeface="Wingdings" panose="05000000000000000000" pitchFamily="2" charset="2"/>
              </a:rPr>
              <a:t>Does it reach consensus?</a:t>
            </a:r>
          </a:p>
          <a:p>
            <a:pPr>
              <a:buFont typeface="Wingdings" panose="05000000000000000000" pitchFamily="2" charset="2"/>
              <a:buChar char="à"/>
            </a:pPr>
            <a:r>
              <a:rPr lang="en-US" dirty="0">
                <a:sym typeface="Wingdings" panose="05000000000000000000" pitchFamily="2" charset="2"/>
              </a:rPr>
              <a:t>How long does it take to reach consensus?</a:t>
            </a:r>
          </a:p>
          <a:p>
            <a:pPr>
              <a:buFont typeface="Wingdings" panose="05000000000000000000" pitchFamily="2" charset="2"/>
              <a:buChar char="à"/>
            </a:pPr>
            <a:r>
              <a:rPr lang="en-US" dirty="0">
                <a:sym typeface="Wingdings" panose="05000000000000000000" pitchFamily="2" charset="2"/>
              </a:rPr>
              <a:t>What are the sizes of the different communities at consensus?</a:t>
            </a:r>
            <a:endParaRPr lang="en-US" dirty="0"/>
          </a:p>
          <a:p>
            <a:pPr marL="0" indent="0">
              <a:buNone/>
            </a:pPr>
            <a:endParaRPr lang="en-US" dirty="0"/>
          </a:p>
        </p:txBody>
      </p:sp>
    </p:spTree>
    <p:extLst>
      <p:ext uri="{BB962C8B-B14F-4D97-AF65-F5344CB8AC3E}">
        <p14:creationId xmlns:p14="http://schemas.microsoft.com/office/powerpoint/2010/main" val="357157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AF3A-2EBB-C1FB-9FAB-9EAB79E3CF33}"/>
              </a:ext>
            </a:extLst>
          </p:cNvPr>
          <p:cNvSpPr>
            <a:spLocks noGrp="1"/>
          </p:cNvSpPr>
          <p:nvPr>
            <p:ph type="title"/>
          </p:nvPr>
        </p:nvSpPr>
        <p:spPr>
          <a:xfrm>
            <a:off x="838200" y="365125"/>
            <a:ext cx="8211741" cy="1343422"/>
          </a:xfrm>
        </p:spPr>
        <p:txBody>
          <a:bodyPr/>
          <a:lstStyle/>
          <a:p>
            <a:r>
              <a:rPr lang="en-GB"/>
              <a:t>Base Model: Coevolution of opinions and connections</a:t>
            </a:r>
          </a:p>
        </p:txBody>
      </p:sp>
      <p:sp>
        <p:nvSpPr>
          <p:cNvPr id="3" name="Content Placeholder 2">
            <a:extLst>
              <a:ext uri="{FF2B5EF4-FFF2-40B4-BE49-F238E27FC236}">
                <a16:creationId xmlns:a16="http://schemas.microsoft.com/office/drawing/2014/main" id="{7EE1B0DA-10A9-C5C1-8CEC-D9C2719B8481}"/>
              </a:ext>
            </a:extLst>
          </p:cNvPr>
          <p:cNvSpPr>
            <a:spLocks noGrp="1"/>
          </p:cNvSpPr>
          <p:nvPr>
            <p:ph idx="1"/>
          </p:nvPr>
        </p:nvSpPr>
        <p:spPr>
          <a:xfrm>
            <a:off x="653000" y="1823810"/>
            <a:ext cx="8015288" cy="4351338"/>
          </a:xfrm>
        </p:spPr>
        <p:txBody>
          <a:bodyPr vert="horz" lIns="91440" tIns="45720" rIns="91440" bIns="45720" rtlCol="0" anchor="t">
            <a:normAutofit/>
          </a:bodyPr>
          <a:lstStyle/>
          <a:p>
            <a:r>
              <a:rPr lang="en-GB" sz="1800" dirty="0">
                <a:latin typeface="Trebuchet MS"/>
              </a:rPr>
              <a:t>Holme &amp; Newman (2006):</a:t>
            </a:r>
          </a:p>
          <a:p>
            <a:pPr lvl="1">
              <a:buFont typeface="Courier New" panose="020B0604020202020204" pitchFamily="34" charset="0"/>
              <a:buChar char="o"/>
            </a:pPr>
            <a:r>
              <a:rPr lang="en-GB" sz="1800" dirty="0">
                <a:latin typeface="Trebuchet MS"/>
                <a:ea typeface="+mn-lt"/>
                <a:cs typeface="+mn-lt"/>
              </a:rPr>
              <a:t>Nodes: Individuals, Edges = social connections, shape = opinion</a:t>
            </a:r>
          </a:p>
          <a:p>
            <a:pPr lvl="1">
              <a:buFont typeface="Courier New" panose="020B0604020202020204" pitchFamily="34" charset="0"/>
              <a:buChar char="o"/>
            </a:pPr>
            <a:r>
              <a:rPr lang="en-GB" sz="1800" dirty="0">
                <a:latin typeface="Trebuchet MS"/>
                <a:ea typeface="+mn-lt"/>
                <a:cs typeface="+mn-lt"/>
              </a:rPr>
              <a:t>At each step, pick a random individual </a:t>
            </a:r>
            <a:r>
              <a:rPr lang="en-GB" sz="1800" dirty="0" err="1">
                <a:latin typeface="Trebuchet MS"/>
                <a:ea typeface="+mn-lt"/>
                <a:cs typeface="+mn-lt"/>
              </a:rPr>
              <a:t>i</a:t>
            </a:r>
            <a:r>
              <a:rPr lang="en-GB" sz="1800" dirty="0">
                <a:latin typeface="Trebuchet MS"/>
                <a:ea typeface="+mn-lt"/>
                <a:cs typeface="+mn-lt"/>
              </a:rPr>
              <a:t> and a neighbour j (edge (</a:t>
            </a:r>
            <a:r>
              <a:rPr lang="en-GB" sz="1800" dirty="0" err="1">
                <a:latin typeface="Trebuchet MS"/>
                <a:ea typeface="+mn-lt"/>
                <a:cs typeface="+mn-lt"/>
              </a:rPr>
              <a:t>i,j</a:t>
            </a:r>
            <a:r>
              <a:rPr lang="en-GB" sz="1800" dirty="0">
                <a:latin typeface="Trebuchet MS"/>
                <a:ea typeface="+mn-lt"/>
                <a:cs typeface="+mn-lt"/>
              </a:rPr>
              <a:t>)</a:t>
            </a:r>
          </a:p>
          <a:p>
            <a:pPr lvl="1">
              <a:buFont typeface="Courier New" panose="020B0604020202020204" pitchFamily="34" charset="0"/>
              <a:buChar char="o"/>
            </a:pPr>
            <a:endParaRPr lang="en-GB" sz="1800" dirty="0">
              <a:latin typeface="Trebuchet MS"/>
              <a:ea typeface="+mn-lt"/>
              <a:cs typeface="+mn-lt"/>
            </a:endParaRPr>
          </a:p>
          <a:p>
            <a:pPr lvl="1">
              <a:buFont typeface="Courier New" panose="020B0604020202020204" pitchFamily="34" charset="0"/>
              <a:buChar char="o"/>
            </a:pPr>
            <a:r>
              <a:rPr lang="en-GB" sz="1800" dirty="0">
                <a:latin typeface="Trebuchet MS"/>
                <a:ea typeface="+mn-lt"/>
                <a:cs typeface="+mn-lt"/>
              </a:rPr>
              <a:t>With probability </a:t>
            </a:r>
            <a:r>
              <a:rPr lang="en-GB" sz="1800" dirty="0" err="1">
                <a:latin typeface="Trebuchet MS"/>
                <a:ea typeface="Calibri"/>
                <a:cs typeface="Calibri"/>
              </a:rPr>
              <a:t>φ</a:t>
            </a:r>
            <a:r>
              <a:rPr lang="en-GB" sz="1800" dirty="0">
                <a:latin typeface="Trebuchet MS"/>
                <a:ea typeface="Calibri"/>
                <a:cs typeface="Calibri"/>
              </a:rPr>
              <a:t>: Rewire that edge to a random node with same opinion as </a:t>
            </a:r>
            <a:r>
              <a:rPr lang="en-GB" sz="1800" dirty="0" err="1">
                <a:latin typeface="Trebuchet MS"/>
                <a:ea typeface="Calibri"/>
                <a:cs typeface="Calibri"/>
              </a:rPr>
              <a:t>i</a:t>
            </a:r>
            <a:endParaRPr lang="en-GB" sz="1800" dirty="0">
              <a:latin typeface="Trebuchet MS"/>
              <a:ea typeface="Calibri"/>
              <a:cs typeface="Calibri"/>
            </a:endParaRPr>
          </a:p>
          <a:p>
            <a:pPr lvl="1">
              <a:buFont typeface="Courier New" panose="020B0604020202020204" pitchFamily="34" charset="0"/>
              <a:buChar char="o"/>
            </a:pPr>
            <a:r>
              <a:rPr lang="en-GB" sz="1800" dirty="0">
                <a:latin typeface="Trebuchet MS"/>
                <a:ea typeface="Calibri"/>
                <a:cs typeface="Calibri"/>
              </a:rPr>
              <a:t>With probability 1-φ: </a:t>
            </a:r>
            <a:r>
              <a:rPr lang="en-GB" sz="1800" dirty="0" err="1">
                <a:latin typeface="Trebuchet MS"/>
                <a:ea typeface="Calibri"/>
                <a:cs typeface="Calibri"/>
              </a:rPr>
              <a:t>i</a:t>
            </a:r>
            <a:r>
              <a:rPr lang="en-GB" sz="1800" dirty="0">
                <a:latin typeface="Trebuchet MS"/>
                <a:ea typeface="Calibri"/>
                <a:cs typeface="Calibri"/>
              </a:rPr>
              <a:t> adopts j's opinion </a:t>
            </a:r>
            <a:endParaRPr lang="en-GB" sz="1800" dirty="0">
              <a:ea typeface="Calibri"/>
              <a:cs typeface="Calibri"/>
            </a:endParaRPr>
          </a:p>
          <a:p>
            <a:pPr lvl="1">
              <a:buFont typeface="Courier New" panose="020B0604020202020204" pitchFamily="34" charset="0"/>
              <a:buChar char="o"/>
            </a:pPr>
            <a:endParaRPr lang="en-GB" sz="1800" dirty="0">
              <a:ea typeface="Calibri"/>
              <a:cs typeface="Calibri"/>
            </a:endParaRPr>
          </a:p>
          <a:p>
            <a:pPr lvl="1">
              <a:buFont typeface="Courier New" panose="020B0604020202020204" pitchFamily="34" charset="0"/>
              <a:buChar char="o"/>
            </a:pPr>
            <a:endParaRPr lang="en-GB" sz="1800" dirty="0">
              <a:ea typeface="Calibri"/>
              <a:cs typeface="Calibri"/>
            </a:endParaRPr>
          </a:p>
          <a:p>
            <a:pPr lvl="1">
              <a:buFont typeface="Courier New" panose="020B0604020202020204" pitchFamily="34" charset="0"/>
              <a:buChar char="o"/>
            </a:pPr>
            <a:r>
              <a:rPr lang="en-GB" sz="1800" dirty="0">
                <a:ea typeface="Calibri"/>
                <a:cs typeface="Calibri"/>
              </a:rPr>
              <a:t>System evolves until no links connect disagreeing opinions</a:t>
            </a:r>
          </a:p>
          <a:p>
            <a:pPr lvl="1">
              <a:buFont typeface="Courier New" panose="020B0604020202020204" pitchFamily="34" charset="0"/>
              <a:buChar char="o"/>
            </a:pPr>
            <a:r>
              <a:rPr lang="en-GB" sz="1800" dirty="0">
                <a:ea typeface="Calibri"/>
                <a:cs typeface="Calibri"/>
              </a:rPr>
              <a:t>Outcome depends on </a:t>
            </a:r>
            <a:r>
              <a:rPr lang="en-GB" sz="1800" dirty="0" err="1">
                <a:ea typeface="Calibri"/>
                <a:cs typeface="Calibri"/>
              </a:rPr>
              <a:t>φ</a:t>
            </a:r>
            <a:r>
              <a:rPr lang="en-GB" sz="1800" dirty="0">
                <a:ea typeface="Calibri"/>
                <a:cs typeface="Calibri"/>
              </a:rPr>
              <a:t>: fragmentation vs global consensus</a:t>
            </a:r>
          </a:p>
          <a:p>
            <a:pPr marL="0" indent="0">
              <a:buNone/>
            </a:pPr>
            <a:endParaRPr lang="en-GB" dirty="0">
              <a:ea typeface="Calibri"/>
              <a:cs typeface="Calibri"/>
            </a:endParaRPr>
          </a:p>
          <a:p>
            <a:pPr lvl="1">
              <a:buFont typeface="Courier New" panose="020B0604020202020204" pitchFamily="34" charset="0"/>
              <a:buChar char="o"/>
            </a:pPr>
            <a:endParaRPr lang="en-GB" dirty="0"/>
          </a:p>
        </p:txBody>
      </p:sp>
      <p:pic>
        <p:nvPicPr>
          <p:cNvPr id="6" name="Picture 5" descr="A close-up of a diagram&#10;&#10;AI-generated content may be incorrect.">
            <a:extLst>
              <a:ext uri="{FF2B5EF4-FFF2-40B4-BE49-F238E27FC236}">
                <a16:creationId xmlns:a16="http://schemas.microsoft.com/office/drawing/2014/main" id="{57329210-A7EE-694A-9361-2062BE0CB9CF}"/>
              </a:ext>
            </a:extLst>
          </p:cNvPr>
          <p:cNvPicPr>
            <a:picLocks noChangeAspect="1"/>
          </p:cNvPicPr>
          <p:nvPr/>
        </p:nvPicPr>
        <p:blipFill>
          <a:blip r:embed="rId2"/>
          <a:srcRect l="2514" t="5596" r="50599" b="7591"/>
          <a:stretch>
            <a:fillRect/>
          </a:stretch>
        </p:blipFill>
        <p:spPr>
          <a:xfrm>
            <a:off x="8652570" y="1823810"/>
            <a:ext cx="3527051" cy="1865940"/>
          </a:xfrm>
          <a:prstGeom prst="rect">
            <a:avLst/>
          </a:prstGeom>
        </p:spPr>
      </p:pic>
      <p:pic>
        <p:nvPicPr>
          <p:cNvPr id="7" name="Picture 6" descr="A close-up of a diagram&#10;&#10;AI-generated content may be incorrect.">
            <a:extLst>
              <a:ext uri="{FF2B5EF4-FFF2-40B4-BE49-F238E27FC236}">
                <a16:creationId xmlns:a16="http://schemas.microsoft.com/office/drawing/2014/main" id="{0C1FA8E0-4ED6-6C74-353B-582E39CE6AD2}"/>
              </a:ext>
            </a:extLst>
          </p:cNvPr>
          <p:cNvPicPr>
            <a:picLocks noChangeAspect="1"/>
          </p:cNvPicPr>
          <p:nvPr/>
        </p:nvPicPr>
        <p:blipFill>
          <a:blip r:embed="rId2"/>
          <a:srcRect l="50431" t="8288" r="2506" b="7337"/>
          <a:stretch>
            <a:fillRect/>
          </a:stretch>
        </p:blipFill>
        <p:spPr>
          <a:xfrm>
            <a:off x="8652570" y="3689750"/>
            <a:ext cx="3558485" cy="1866115"/>
          </a:xfrm>
          <a:prstGeom prst="rect">
            <a:avLst/>
          </a:prstGeom>
        </p:spPr>
      </p:pic>
      <p:pic>
        <p:nvPicPr>
          <p:cNvPr id="8" name="Graphic 7" descr="Coconut with solid fill">
            <a:extLst>
              <a:ext uri="{FF2B5EF4-FFF2-40B4-BE49-F238E27FC236}">
                <a16:creationId xmlns:a16="http://schemas.microsoft.com/office/drawing/2014/main" id="{9AA8CDCF-E7C0-5D25-F0B7-3DF15FF1E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2460" y="1951399"/>
            <a:ext cx="492829" cy="492829"/>
          </a:xfrm>
          <a:prstGeom prst="rect">
            <a:avLst/>
          </a:prstGeom>
        </p:spPr>
      </p:pic>
      <p:pic>
        <p:nvPicPr>
          <p:cNvPr id="12" name="Graphic 11" descr="Coconut with solid fill">
            <a:extLst>
              <a:ext uri="{FF2B5EF4-FFF2-40B4-BE49-F238E27FC236}">
                <a16:creationId xmlns:a16="http://schemas.microsoft.com/office/drawing/2014/main" id="{255032C7-D24A-E646-F814-36152BE705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2635" y="2942738"/>
            <a:ext cx="492829" cy="492829"/>
          </a:xfrm>
          <a:prstGeom prst="rect">
            <a:avLst/>
          </a:prstGeom>
        </p:spPr>
      </p:pic>
      <p:pic>
        <p:nvPicPr>
          <p:cNvPr id="13" name="Graphic 12" descr="Coconut with solid fill">
            <a:extLst>
              <a:ext uri="{FF2B5EF4-FFF2-40B4-BE49-F238E27FC236}">
                <a16:creationId xmlns:a16="http://schemas.microsoft.com/office/drawing/2014/main" id="{EF00CE6D-D9A3-FB82-0B03-10F14AC84C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8324" y="2942738"/>
            <a:ext cx="492829" cy="492829"/>
          </a:xfrm>
          <a:prstGeom prst="rect">
            <a:avLst/>
          </a:prstGeom>
        </p:spPr>
      </p:pic>
      <p:pic>
        <p:nvPicPr>
          <p:cNvPr id="14" name="Graphic 13" descr="Coconut with solid fill">
            <a:extLst>
              <a:ext uri="{FF2B5EF4-FFF2-40B4-BE49-F238E27FC236}">
                <a16:creationId xmlns:a16="http://schemas.microsoft.com/office/drawing/2014/main" id="{73092924-D6F1-80EF-E8CD-EDFF1017FC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2460" y="1951398"/>
            <a:ext cx="492829" cy="492829"/>
          </a:xfrm>
          <a:prstGeom prst="rect">
            <a:avLst/>
          </a:prstGeom>
        </p:spPr>
      </p:pic>
      <p:pic>
        <p:nvPicPr>
          <p:cNvPr id="15" name="Graphic 14" descr="Coconut with solid fill">
            <a:extLst>
              <a:ext uri="{FF2B5EF4-FFF2-40B4-BE49-F238E27FC236}">
                <a16:creationId xmlns:a16="http://schemas.microsoft.com/office/drawing/2014/main" id="{FD503598-42E9-C761-A918-FE40456A6E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2459" y="1951398"/>
            <a:ext cx="492829" cy="492829"/>
          </a:xfrm>
          <a:prstGeom prst="rect">
            <a:avLst/>
          </a:prstGeom>
        </p:spPr>
      </p:pic>
      <p:pic>
        <p:nvPicPr>
          <p:cNvPr id="16" name="Graphic 15" descr="Coconut with solid fill">
            <a:extLst>
              <a:ext uri="{FF2B5EF4-FFF2-40B4-BE49-F238E27FC236}">
                <a16:creationId xmlns:a16="http://schemas.microsoft.com/office/drawing/2014/main" id="{CC893F10-6C03-245F-4A49-E69F5CD1D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5061" y="3860097"/>
            <a:ext cx="492829" cy="492829"/>
          </a:xfrm>
          <a:prstGeom prst="rect">
            <a:avLst/>
          </a:prstGeom>
        </p:spPr>
      </p:pic>
      <p:pic>
        <p:nvPicPr>
          <p:cNvPr id="17" name="Graphic 16" descr="Coconut with solid fill">
            <a:extLst>
              <a:ext uri="{FF2B5EF4-FFF2-40B4-BE49-F238E27FC236}">
                <a16:creationId xmlns:a16="http://schemas.microsoft.com/office/drawing/2014/main" id="{7ECD1C1F-064C-3AC0-8BCA-B85ED5869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4168" y="1951398"/>
            <a:ext cx="492829" cy="492829"/>
          </a:xfrm>
          <a:prstGeom prst="rect">
            <a:avLst/>
          </a:prstGeom>
        </p:spPr>
      </p:pic>
      <p:pic>
        <p:nvPicPr>
          <p:cNvPr id="18" name="Graphic 17" descr="Coconut with solid fill">
            <a:extLst>
              <a:ext uri="{FF2B5EF4-FFF2-40B4-BE49-F238E27FC236}">
                <a16:creationId xmlns:a16="http://schemas.microsoft.com/office/drawing/2014/main" id="{E47234BE-1E5E-5480-194B-5F7DA495B7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9857" y="1951398"/>
            <a:ext cx="492829" cy="492829"/>
          </a:xfrm>
          <a:prstGeom prst="rect">
            <a:avLst/>
          </a:prstGeom>
        </p:spPr>
      </p:pic>
      <p:pic>
        <p:nvPicPr>
          <p:cNvPr id="19" name="Graphic 18" descr="Coconut with solid fill">
            <a:extLst>
              <a:ext uri="{FF2B5EF4-FFF2-40B4-BE49-F238E27FC236}">
                <a16:creationId xmlns:a16="http://schemas.microsoft.com/office/drawing/2014/main" id="{44537B98-F49C-C4E4-9DB7-90A459DCC0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0925" y="4725669"/>
            <a:ext cx="492829" cy="492829"/>
          </a:xfrm>
          <a:prstGeom prst="rect">
            <a:avLst/>
          </a:prstGeom>
        </p:spPr>
      </p:pic>
      <p:pic>
        <p:nvPicPr>
          <p:cNvPr id="20" name="Graphic 19" descr="Coconut with solid fill">
            <a:extLst>
              <a:ext uri="{FF2B5EF4-FFF2-40B4-BE49-F238E27FC236}">
                <a16:creationId xmlns:a16="http://schemas.microsoft.com/office/drawing/2014/main" id="{8760F9B3-8192-E8B3-EA60-B53E86AC2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4168" y="3756524"/>
            <a:ext cx="492829" cy="492829"/>
          </a:xfrm>
          <a:prstGeom prst="rect">
            <a:avLst/>
          </a:prstGeom>
        </p:spPr>
      </p:pic>
      <p:pic>
        <p:nvPicPr>
          <p:cNvPr id="21" name="Graphic 20" descr="Coconut with solid fill">
            <a:extLst>
              <a:ext uri="{FF2B5EF4-FFF2-40B4-BE49-F238E27FC236}">
                <a16:creationId xmlns:a16="http://schemas.microsoft.com/office/drawing/2014/main" id="{D4A8DE2B-5165-17F7-DE60-87DE189446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2635" y="4725670"/>
            <a:ext cx="492829" cy="492829"/>
          </a:xfrm>
          <a:prstGeom prst="rect">
            <a:avLst/>
          </a:prstGeom>
        </p:spPr>
      </p:pic>
      <p:pic>
        <p:nvPicPr>
          <p:cNvPr id="25" name="Graphic 24" descr="Beer with solid fill">
            <a:extLst>
              <a:ext uri="{FF2B5EF4-FFF2-40B4-BE49-F238E27FC236}">
                <a16:creationId xmlns:a16="http://schemas.microsoft.com/office/drawing/2014/main" id="{836FFEAF-6EB8-ED4C-E4D6-AB7AF74468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6485" y="2560234"/>
            <a:ext cx="386736" cy="431441"/>
          </a:xfrm>
          <a:prstGeom prst="rect">
            <a:avLst/>
          </a:prstGeom>
        </p:spPr>
      </p:pic>
      <p:pic>
        <p:nvPicPr>
          <p:cNvPr id="30" name="Graphic 29" descr="Beer with solid fill">
            <a:extLst>
              <a:ext uri="{FF2B5EF4-FFF2-40B4-BE49-F238E27FC236}">
                <a16:creationId xmlns:a16="http://schemas.microsoft.com/office/drawing/2014/main" id="{D5D62231-3A5C-380E-7858-3A7A2DD1BA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2900" y="2987236"/>
            <a:ext cx="477915" cy="470517"/>
          </a:xfrm>
          <a:prstGeom prst="rect">
            <a:avLst/>
          </a:prstGeom>
        </p:spPr>
      </p:pic>
      <p:pic>
        <p:nvPicPr>
          <p:cNvPr id="34" name="Graphic 33" descr="Beer with solid fill">
            <a:extLst>
              <a:ext uri="{FF2B5EF4-FFF2-40B4-BE49-F238E27FC236}">
                <a16:creationId xmlns:a16="http://schemas.microsoft.com/office/drawing/2014/main" id="{F5D2F5F6-5880-0FA1-A900-5C8B44971C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9502" y="2476769"/>
            <a:ext cx="477915" cy="470517"/>
          </a:xfrm>
          <a:prstGeom prst="rect">
            <a:avLst/>
          </a:prstGeom>
        </p:spPr>
      </p:pic>
      <p:pic>
        <p:nvPicPr>
          <p:cNvPr id="35" name="Graphic 34" descr="Beer with solid fill">
            <a:extLst>
              <a:ext uri="{FF2B5EF4-FFF2-40B4-BE49-F238E27FC236}">
                <a16:creationId xmlns:a16="http://schemas.microsoft.com/office/drawing/2014/main" id="{4D48ED5F-B6CA-FB2F-98AD-2F9D383260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96395" y="2987235"/>
            <a:ext cx="477915" cy="470517"/>
          </a:xfrm>
          <a:prstGeom prst="rect">
            <a:avLst/>
          </a:prstGeom>
        </p:spPr>
      </p:pic>
      <p:pic>
        <p:nvPicPr>
          <p:cNvPr id="36" name="Graphic 35" descr="Beer with solid fill">
            <a:extLst>
              <a:ext uri="{FF2B5EF4-FFF2-40B4-BE49-F238E27FC236}">
                <a16:creationId xmlns:a16="http://schemas.microsoft.com/office/drawing/2014/main" id="{7B324D71-802C-ED00-5568-21C1B66083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02997" y="4333682"/>
            <a:ext cx="477915" cy="470517"/>
          </a:xfrm>
          <a:prstGeom prst="rect">
            <a:avLst/>
          </a:prstGeom>
        </p:spPr>
      </p:pic>
      <p:pic>
        <p:nvPicPr>
          <p:cNvPr id="37" name="Graphic 36" descr="Beer with solid fill">
            <a:extLst>
              <a:ext uri="{FF2B5EF4-FFF2-40B4-BE49-F238E27FC236}">
                <a16:creationId xmlns:a16="http://schemas.microsoft.com/office/drawing/2014/main" id="{402C21F8-8E02-0D89-724B-3D1B394B95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2900" y="4969914"/>
            <a:ext cx="477915" cy="470517"/>
          </a:xfrm>
          <a:prstGeom prst="rect">
            <a:avLst/>
          </a:prstGeom>
        </p:spPr>
      </p:pic>
      <p:pic>
        <p:nvPicPr>
          <p:cNvPr id="38" name="Graphic 37" descr="Beer with solid fill">
            <a:extLst>
              <a:ext uri="{FF2B5EF4-FFF2-40B4-BE49-F238E27FC236}">
                <a16:creationId xmlns:a16="http://schemas.microsoft.com/office/drawing/2014/main" id="{07629FD3-C134-806F-579B-8D1BA29D3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96395" y="4969914"/>
            <a:ext cx="477915" cy="470517"/>
          </a:xfrm>
          <a:prstGeom prst="rect">
            <a:avLst/>
          </a:prstGeom>
        </p:spPr>
      </p:pic>
      <p:pic>
        <p:nvPicPr>
          <p:cNvPr id="48" name="Content Placeholder 4" descr="Martini with solid fill">
            <a:extLst>
              <a:ext uri="{FF2B5EF4-FFF2-40B4-BE49-F238E27FC236}">
                <a16:creationId xmlns:a16="http://schemas.microsoft.com/office/drawing/2014/main" id="{564D4BA1-137C-D12C-D0E8-917763CEE2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8783" y="1991865"/>
            <a:ext cx="618478" cy="529702"/>
          </a:xfrm>
          <a:prstGeom prst="rect">
            <a:avLst/>
          </a:prstGeom>
        </p:spPr>
      </p:pic>
      <p:pic>
        <p:nvPicPr>
          <p:cNvPr id="52" name="Content Placeholder 4" descr="Martini with solid fill">
            <a:extLst>
              <a:ext uri="{FF2B5EF4-FFF2-40B4-BE49-F238E27FC236}">
                <a16:creationId xmlns:a16="http://schemas.microsoft.com/office/drawing/2014/main" id="{A55AEE45-DB8E-CB85-8D20-AE79840995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33094" y="1991866"/>
            <a:ext cx="618478" cy="529702"/>
          </a:xfrm>
          <a:prstGeom prst="rect">
            <a:avLst/>
          </a:prstGeom>
        </p:spPr>
      </p:pic>
      <p:pic>
        <p:nvPicPr>
          <p:cNvPr id="53" name="Content Placeholder 4" descr="Martini with solid fill">
            <a:extLst>
              <a:ext uri="{FF2B5EF4-FFF2-40B4-BE49-F238E27FC236}">
                <a16:creationId xmlns:a16="http://schemas.microsoft.com/office/drawing/2014/main" id="{A31E870E-AA1F-7471-AE13-52D42B6872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385" y="3863575"/>
            <a:ext cx="618478" cy="529702"/>
          </a:xfrm>
          <a:prstGeom prst="rect">
            <a:avLst/>
          </a:prstGeom>
        </p:spPr>
      </p:pic>
      <p:pic>
        <p:nvPicPr>
          <p:cNvPr id="54" name="Content Placeholder 4" descr="Martini with solid fill">
            <a:extLst>
              <a:ext uri="{FF2B5EF4-FFF2-40B4-BE49-F238E27FC236}">
                <a16:creationId xmlns:a16="http://schemas.microsoft.com/office/drawing/2014/main" id="{73469695-732F-942C-679E-60826642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32968" y="3842898"/>
            <a:ext cx="618478" cy="529702"/>
          </a:xfrm>
          <a:prstGeom prst="rect">
            <a:avLst/>
          </a:prstGeom>
        </p:spPr>
      </p:pic>
      <p:pic>
        <p:nvPicPr>
          <p:cNvPr id="55" name="Content Placeholder 4" descr="Martini with solid fill">
            <a:extLst>
              <a:ext uri="{FF2B5EF4-FFF2-40B4-BE49-F238E27FC236}">
                <a16:creationId xmlns:a16="http://schemas.microsoft.com/office/drawing/2014/main" id="{65FEC2C0-2984-BF32-E532-D1B9AC442F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26865" y="4442078"/>
            <a:ext cx="618478" cy="529702"/>
          </a:xfrm>
          <a:prstGeom prst="rect">
            <a:avLst/>
          </a:prstGeom>
        </p:spPr>
      </p:pic>
      <p:sp>
        <p:nvSpPr>
          <p:cNvPr id="4" name="TextBox 3">
            <a:extLst>
              <a:ext uri="{FF2B5EF4-FFF2-40B4-BE49-F238E27FC236}">
                <a16:creationId xmlns:a16="http://schemas.microsoft.com/office/drawing/2014/main" id="{D247EE19-005B-7DED-1D95-3D8583327430}"/>
              </a:ext>
            </a:extLst>
          </p:cNvPr>
          <p:cNvSpPr txBox="1"/>
          <p:nvPr/>
        </p:nvSpPr>
        <p:spPr>
          <a:xfrm>
            <a:off x="8032676" y="5550343"/>
            <a:ext cx="3959794"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Source without alcohol symbols:</a:t>
            </a:r>
            <a:r>
              <a:rPr lang="en-US"/>
              <a:t> </a:t>
            </a:r>
            <a:endParaRPr lang="en-US">
              <a:solidFill>
                <a:srgbClr val="000000"/>
              </a:solidFill>
              <a:latin typeface="Trebuchet MS" panose="020B0603020202020204"/>
              <a:cs typeface="Arial"/>
            </a:endParaRPr>
          </a:p>
          <a:p>
            <a:r>
              <a:rPr lang="en-US" sz="1000">
                <a:solidFill>
                  <a:srgbClr val="222222"/>
                </a:solidFill>
                <a:highlight>
                  <a:srgbClr val="FFFFFF"/>
                </a:highlight>
                <a:latin typeface="Arial"/>
                <a:cs typeface="Arial"/>
              </a:rPr>
              <a:t>Holme, P., &amp; Newman, M. E. (2006). Nonequilibrium phase transition in the coevolution of networks and opinions. </a:t>
            </a:r>
            <a:r>
              <a:rPr lang="en-US" sz="1000" i="1">
                <a:solidFill>
                  <a:srgbClr val="222222"/>
                </a:solidFill>
                <a:latin typeface="Arial"/>
                <a:cs typeface="Arial"/>
              </a:rPr>
              <a:t>Physical Review E—Statistical, Nonlinear, and Soft Matter Physics</a:t>
            </a:r>
            <a:r>
              <a:rPr lang="en-US" sz="1000">
                <a:solidFill>
                  <a:srgbClr val="222222"/>
                </a:solidFill>
                <a:highlight>
                  <a:srgbClr val="FFFFFF"/>
                </a:highlight>
                <a:latin typeface="Arial"/>
                <a:cs typeface="Arial"/>
              </a:rPr>
              <a:t>, </a:t>
            </a:r>
            <a:r>
              <a:rPr lang="en-US" sz="1000" i="1">
                <a:solidFill>
                  <a:srgbClr val="222222"/>
                </a:solidFill>
                <a:latin typeface="Arial"/>
                <a:cs typeface="Arial"/>
              </a:rPr>
              <a:t>74</a:t>
            </a:r>
            <a:r>
              <a:rPr lang="en-US" sz="1000">
                <a:solidFill>
                  <a:srgbClr val="222222"/>
                </a:solidFill>
                <a:highlight>
                  <a:srgbClr val="FFFFFF"/>
                </a:highlight>
                <a:latin typeface="Arial"/>
                <a:cs typeface="Arial"/>
              </a:rPr>
              <a:t>(5), 056108.</a:t>
            </a:r>
            <a:endParaRPr lang="en-US"/>
          </a:p>
        </p:txBody>
      </p:sp>
    </p:spTree>
    <p:extLst>
      <p:ext uri="{BB962C8B-B14F-4D97-AF65-F5344CB8AC3E}">
        <p14:creationId xmlns:p14="http://schemas.microsoft.com/office/powerpoint/2010/main" val="259307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6237-ACBF-587A-B469-47E8BB886941}"/>
              </a:ext>
            </a:extLst>
          </p:cNvPr>
          <p:cNvSpPr>
            <a:spLocks noGrp="1"/>
          </p:cNvSpPr>
          <p:nvPr>
            <p:ph type="title"/>
          </p:nvPr>
        </p:nvSpPr>
        <p:spPr>
          <a:xfrm>
            <a:off x="838200" y="365125"/>
            <a:ext cx="4878280" cy="1332961"/>
          </a:xfrm>
        </p:spPr>
        <p:txBody>
          <a:bodyPr/>
          <a:lstStyle/>
          <a:p>
            <a:r>
              <a:rPr lang="en-US" dirty="0"/>
              <a:t>Community size distribution p(s)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6C6FF54-C6E7-B7C5-FC32-C4B3326F8481}"/>
                  </a:ext>
                </a:extLst>
              </p:cNvPr>
              <p:cNvSpPr txBox="1"/>
              <p:nvPr/>
            </p:nvSpPr>
            <p:spPr>
              <a:xfrm>
                <a:off x="917359" y="1982679"/>
                <a:ext cx="489751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pPr marL="285750" indent="-285750">
                  <a:buFont typeface="Arial"/>
                  <a:buChar char="•"/>
                </a:pP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oMath>
                </a14:m>
                <a:r>
                  <a:rPr lang="en-US" dirty="0"/>
                  <a:t> = 0.04, P(s) drops off quickly, and becomes as huge cluster at the end, means people combine together to follow same belief.</a:t>
                </a:r>
              </a:p>
              <a:p>
                <a:pPr marL="285750" indent="-285750">
                  <a:buFont typeface="Arial"/>
                  <a:buChar char="•"/>
                </a:pPr>
                <a:r>
                  <a:rPr lang="en-US" dirty="0"/>
                  <a:t>At critical point,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ϕ</m:t>
                        </m:r>
                      </m:e>
                      <m:sub>
                        <m:r>
                          <m:rPr>
                            <m:sty m:val="p"/>
                          </m:rPr>
                          <a:rPr lang="en-US" i="1">
                            <a:latin typeface="Cambria Math" panose="02040503050406030204" pitchFamily="18" charset="0"/>
                          </a:rPr>
                          <m:t>c</m:t>
                        </m:r>
                      </m:sub>
                    </m:sSub>
                  </m:oMath>
                </a14:m>
                <a:r>
                  <a:rPr lang="en-US" dirty="0">
                    <a:latin typeface="Trebuchet MS" panose="020B0603020202020204"/>
                    <a:ea typeface="Cambria Math"/>
                    <a:cs typeface="+mn-lt"/>
                  </a:rPr>
                  <a:t> = 0.458 the system follows</a:t>
                </a:r>
              </a:p>
              <a:p>
                <a:pPr marL="742950" lvl="1" indent="-285750">
                  <a:buFont typeface="Courier New"/>
                  <a:buChar char="o"/>
                </a:pPr>
                <a:r>
                  <a:rPr lang="en-US" dirty="0" err="1">
                    <a:latin typeface="Trebuchet MS" panose="020B0603020202020204"/>
                    <a:ea typeface="Cambria Math"/>
                    <a:cs typeface="+mn-lt"/>
                  </a:rPr>
                  <a:t>Powerlaw</a:t>
                </a:r>
                <a:r>
                  <a:rPr lang="en-US" dirty="0">
                    <a:latin typeface="Trebuchet MS" panose="020B0603020202020204"/>
                    <a:ea typeface="Cambria Math"/>
                    <a:cs typeface="+mn-lt"/>
                  </a:rPr>
                  <a:t> distribution,</a:t>
                </a:r>
              </a:p>
              <a:p>
                <a:pPr marL="742950" lvl="1" indent="-285750">
                  <a:buFont typeface="Courier New"/>
                  <a:buChar char="o"/>
                </a:pPr>
                <a:r>
                  <a:rPr lang="en-US" dirty="0">
                    <a:latin typeface="Trebuchet MS" panose="020B0603020202020204"/>
                    <a:ea typeface="Cambria Math"/>
                    <a:cs typeface="+mn-lt"/>
                  </a:rPr>
                  <a:t>Phase transition between fragmentation and consensus.</a:t>
                </a:r>
              </a:p>
              <a:p>
                <a:pPr marL="285750" indent="-285750">
                  <a:buFont typeface="Arial"/>
                  <a:buChar char="•"/>
                </a:pPr>
                <a:r>
                  <a:rPr lang="en-US" dirty="0">
                    <a:ea typeface="Cambria Math" panose="02040503050406030204" pitchFamily="18" charset="0"/>
                  </a:rPr>
                  <a:t>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r>
                      <a:rPr lang="el-GR" i="1">
                        <a:latin typeface="Cambria Math" panose="02040503050406030204" pitchFamily="18" charset="0"/>
                        <a:ea typeface="Cambria Math" panose="02040503050406030204" pitchFamily="18" charset="0"/>
                      </a:rPr>
                      <m:t> </m:t>
                    </m:r>
                  </m:oMath>
                </a14:m>
                <a:r>
                  <a:rPr lang="en-US" dirty="0">
                    <a:latin typeface="Trebuchet MS" panose="020B0603020202020204"/>
                    <a:ea typeface="Cambria Math"/>
                    <a:cs typeface="+mn-lt"/>
                  </a:rPr>
                  <a:t>= 0.96, the population splits into many tiny groups, implying echo chambers and polarization.</a:t>
                </a:r>
              </a:p>
              <a:p>
                <a:pPr marL="285750" indent="-285750">
                  <a:buFont typeface="Arial"/>
                  <a:buChar char="•"/>
                </a:pPr>
                <a:endParaRPr lang="en-US" dirty="0">
                  <a:latin typeface="Trebuchet MS" panose="020B0603020202020204"/>
                  <a:ea typeface="Cambria Math"/>
                  <a:cs typeface="+mn-lt"/>
                </a:endParaRPr>
              </a:p>
            </p:txBody>
          </p:sp>
        </mc:Choice>
        <mc:Fallback>
          <p:sp>
            <p:nvSpPr>
              <p:cNvPr id="5" name="TextBox 4">
                <a:extLst>
                  <a:ext uri="{FF2B5EF4-FFF2-40B4-BE49-F238E27FC236}">
                    <a16:creationId xmlns:a16="http://schemas.microsoft.com/office/drawing/2014/main" id="{F6C6FF54-C6E7-B7C5-FC32-C4B3326F8481}"/>
                  </a:ext>
                </a:extLst>
              </p:cNvPr>
              <p:cNvSpPr txBox="1">
                <a:spLocks noRot="1" noChangeAspect="1" noMove="1" noResize="1" noEditPoints="1" noAdjustHandles="1" noChangeArrowheads="1" noChangeShapeType="1" noTextEdit="1"/>
              </p:cNvSpPr>
              <p:nvPr/>
            </p:nvSpPr>
            <p:spPr>
              <a:xfrm>
                <a:off x="917359" y="1982679"/>
                <a:ext cx="4897514" cy="3970318"/>
              </a:xfrm>
              <a:prstGeom prst="rect">
                <a:avLst/>
              </a:prstGeom>
              <a:blipFill>
                <a:blip r:embed="rId2"/>
                <a:stretch>
                  <a:fillRect l="-777" r="-1295"/>
                </a:stretch>
              </a:blipFill>
            </p:spPr>
            <p:txBody>
              <a:bodyPr/>
              <a:lstStyle/>
              <a:p>
                <a:r>
                  <a:rPr lang="en-US">
                    <a:noFill/>
                  </a:rPr>
                  <a:t> </a:t>
                </a:r>
              </a:p>
            </p:txBody>
          </p:sp>
        </mc:Fallback>
      </mc:AlternateContent>
      <p:sp>
        <p:nvSpPr>
          <p:cNvPr id="14" name="Content Placeholder 13">
            <a:extLst>
              <a:ext uri="{FF2B5EF4-FFF2-40B4-BE49-F238E27FC236}">
                <a16:creationId xmlns:a16="http://schemas.microsoft.com/office/drawing/2014/main" id="{F87C9C2A-BA2A-0EA5-83A3-1C390F1F2B5F}"/>
              </a:ext>
            </a:extLst>
          </p:cNvPr>
          <p:cNvSpPr>
            <a:spLocks noGrp="1"/>
          </p:cNvSpPr>
          <p:nvPr>
            <p:ph idx="1"/>
          </p:nvPr>
        </p:nvSpPr>
        <p:spPr>
          <a:xfrm>
            <a:off x="838200" y="1792169"/>
            <a:ext cx="10515600" cy="4351338"/>
          </a:xfrm>
        </p:spPr>
        <p:txBody>
          <a:bodyPr/>
          <a:lstStyle/>
          <a:p>
            <a:pPr marL="0" indent="0">
              <a:buNone/>
            </a:pPr>
            <a:r>
              <a:rPr lang="en-US" dirty="0"/>
              <a:t>System </a:t>
            </a:r>
            <a:r>
              <a:rPr lang="en-US" dirty="0" err="1"/>
              <a:t>Behaviour</a:t>
            </a:r>
            <a:endParaRPr lang="en-US" dirty="0"/>
          </a:p>
        </p:txBody>
      </p:sp>
      <p:pic>
        <p:nvPicPr>
          <p:cNvPr id="16" name="Picture 15">
            <a:extLst>
              <a:ext uri="{FF2B5EF4-FFF2-40B4-BE49-F238E27FC236}">
                <a16:creationId xmlns:a16="http://schemas.microsoft.com/office/drawing/2014/main" id="{AD4EBFC1-C281-5462-90C2-A34E8D79A890}"/>
              </a:ext>
            </a:extLst>
          </p:cNvPr>
          <p:cNvPicPr>
            <a:picLocks noChangeAspect="1"/>
          </p:cNvPicPr>
          <p:nvPr/>
        </p:nvPicPr>
        <p:blipFill>
          <a:blip r:embed="rId3"/>
          <a:stretch>
            <a:fillRect/>
          </a:stretch>
        </p:blipFill>
        <p:spPr>
          <a:xfrm>
            <a:off x="7205019" y="0"/>
            <a:ext cx="4800600" cy="6858000"/>
          </a:xfrm>
          <a:prstGeom prst="rect">
            <a:avLst/>
          </a:prstGeom>
        </p:spPr>
      </p:pic>
    </p:spTree>
    <p:extLst>
      <p:ext uri="{BB962C8B-B14F-4D97-AF65-F5344CB8AC3E}">
        <p14:creationId xmlns:p14="http://schemas.microsoft.com/office/powerpoint/2010/main" val="362847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EBD4-A7A4-D87D-22E1-519570E2D2E6}"/>
              </a:ext>
            </a:extLst>
          </p:cNvPr>
          <p:cNvSpPr>
            <a:spLocks noGrp="1"/>
          </p:cNvSpPr>
          <p:nvPr>
            <p:ph type="title"/>
          </p:nvPr>
        </p:nvSpPr>
        <p:spPr/>
        <p:txBody>
          <a:bodyPr/>
          <a:lstStyle/>
          <a:p>
            <a:r>
              <a:rPr lang="en-GB"/>
              <a:t> Heterogeneous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C8A06A-8551-D0AD-85F6-0C09211EBCB6}"/>
                  </a:ext>
                </a:extLst>
              </p:cNvPr>
              <p:cNvSpPr>
                <a:spLocks noGrp="1"/>
              </p:cNvSpPr>
              <p:nvPr>
                <p:ph idx="1"/>
              </p:nvPr>
            </p:nvSpPr>
            <p:spPr/>
            <p:txBody>
              <a:bodyPr vert="horz" lIns="91440" tIns="45720" rIns="91440" bIns="45720" rtlCol="0" anchor="t">
                <a:normAutofit/>
              </a:bodyPr>
              <a:lstStyle/>
              <a:p>
                <a:r>
                  <a:rPr lang="en-IN" sz="1800"/>
                  <a:t>Traditional opinion models (like Holme-Newman) assume </a:t>
                </a:r>
                <a:r>
                  <a:rPr lang="en-IN" sz="1800" b="1"/>
                  <a:t>Homogeneity </a:t>
                </a:r>
                <a:r>
                  <a:rPr lang="en-IN" sz="1800"/>
                  <a:t>but real societies contain </a:t>
                </a:r>
                <a:r>
                  <a:rPr lang="en-IN" sz="1800" b="1"/>
                  <a:t>Heterogeneity</a:t>
                </a:r>
                <a:r>
                  <a:rPr lang="en-IN" sz="1800"/>
                  <a:t>.</a:t>
                </a:r>
              </a:p>
              <a:p>
                <a:r>
                  <a:rPr lang="en-GB" sz="1800"/>
                  <a:t>We</a:t>
                </a:r>
                <a:r>
                  <a:rPr lang="en-IN" sz="1800"/>
                  <a:t> characterize agents by two properties: Rewiring (</a:t>
                </a:r>
                <a14:m>
                  <m:oMath xmlns:m="http://schemas.openxmlformats.org/officeDocument/2006/math">
                    <m:r>
                      <m:rPr>
                        <m:sty m:val="p"/>
                      </m:rPr>
                      <a:rPr lang="en-US" sz="1800" b="0" i="1" smtClean="0">
                        <a:latin typeface="Cambria Math" panose="02040503050406030204" pitchFamily="18" charset="0"/>
                      </a:rPr>
                      <m:t>ϕ</m:t>
                    </m:r>
                  </m:oMath>
                </a14:m>
                <a:r>
                  <a:rPr lang="en-IN" sz="1800"/>
                  <a:t>)and </a:t>
                </a:r>
                <a:r>
                  <a:rPr lang="en-IN" sz="1800" err="1"/>
                  <a:t>Stubornness</a:t>
                </a:r>
                <a:r>
                  <a:rPr lang="en-IN" sz="1800"/>
                  <a:t> (</a:t>
                </a:r>
                <a14:m>
                  <m:oMath xmlns:m="http://schemas.openxmlformats.org/officeDocument/2006/math">
                    <m:r>
                      <m:rPr>
                        <m:sty m:val="p"/>
                      </m:rPr>
                      <a:rPr lang="en-US" sz="1800" b="0" i="1" smtClean="0">
                        <a:latin typeface="Cambria Math" panose="02040503050406030204" pitchFamily="18" charset="0"/>
                      </a:rPr>
                      <m:t>γ</m:t>
                    </m:r>
                    <m:r>
                      <a:rPr lang="en-US" sz="1800" b="0" i="1" smtClean="0">
                        <a:latin typeface="Cambria Math" panose="02040503050406030204" pitchFamily="18" charset="0"/>
                      </a:rPr>
                      <m:t>)</m:t>
                    </m:r>
                  </m:oMath>
                </a14:m>
                <a:r>
                  <a:rPr lang="en-GB" sz="1800"/>
                  <a:t>.</a:t>
                </a:r>
              </a:p>
              <a:p>
                <a:pPr marL="800100" lvl="1" indent="-342900">
                  <a:buFont typeface="+mj-lt"/>
                  <a:buAutoNum type="arabicPeriod"/>
                </a:pPr>
                <a:r>
                  <a:rPr lang="en-GB" sz="1400"/>
                  <a:t>Soft Agents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𝜙</m:t>
                        </m:r>
                        <m:r>
                          <a:rPr lang="en-US" sz="1400" b="0" i="1" smtClean="0">
                            <a:latin typeface="Cambria Math" panose="02040503050406030204" pitchFamily="18" charset="0"/>
                          </a:rPr>
                          <m:t>=0,</m:t>
                        </m:r>
                        <m:r>
                          <a:rPr lang="en-US" sz="1400" b="0" i="1" smtClean="0">
                            <a:latin typeface="Cambria Math" panose="02040503050406030204" pitchFamily="18" charset="0"/>
                          </a:rPr>
                          <m:t>𝛾</m:t>
                        </m:r>
                        <m:r>
                          <a:rPr lang="en-US" sz="1400" b="0" i="1" smtClean="0">
                            <a:latin typeface="Cambria Math" panose="02040503050406030204" pitchFamily="18" charset="0"/>
                          </a:rPr>
                          <m:t>=0%</m:t>
                        </m:r>
                      </m:e>
                    </m:d>
                  </m:oMath>
                </a14:m>
                <a:endParaRPr lang="en-US" sz="1400" b="0"/>
              </a:p>
              <a:p>
                <a:pPr marL="800100" lvl="1" indent="-342900">
                  <a:buFont typeface="+mj-lt"/>
                  <a:buAutoNum type="arabicPeriod"/>
                </a:pPr>
                <a:r>
                  <a:rPr lang="en-US" sz="1400" b="0"/>
                  <a:t>Neutral Agents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𝜙</m:t>
                        </m:r>
                        <m:r>
                          <a:rPr lang="en-US" sz="1400" i="1">
                            <a:latin typeface="Cambria Math" panose="02040503050406030204" pitchFamily="18" charset="0"/>
                          </a:rPr>
                          <m:t>= 0.45,</m:t>
                        </m:r>
                        <m:r>
                          <a:rPr lang="en-US" sz="1400" i="1">
                            <a:latin typeface="Cambria Math" panose="02040503050406030204" pitchFamily="18" charset="0"/>
                          </a:rPr>
                          <m:t>𝛾</m:t>
                        </m:r>
                        <m:r>
                          <a:rPr lang="en-US" sz="1400" i="1">
                            <a:latin typeface="Cambria Math" panose="02040503050406030204" pitchFamily="18" charset="0"/>
                          </a:rPr>
                          <m:t>=50%</m:t>
                        </m:r>
                      </m:e>
                    </m:d>
                  </m:oMath>
                </a14:m>
                <a:endParaRPr lang="en-US" sz="1400" b="0"/>
              </a:p>
              <a:p>
                <a:pPr marL="800100" lvl="1" indent="-342900">
                  <a:buFont typeface="+mj-lt"/>
                  <a:buAutoNum type="arabicPeriod"/>
                </a:pPr>
                <a:r>
                  <a:rPr lang="en-US" sz="1400"/>
                  <a:t>Extreme Agents </a:t>
                </a:r>
                <a14:m>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𝜙</m:t>
                        </m:r>
                        <m:r>
                          <a:rPr lang="en-US" sz="1400" i="1">
                            <a:latin typeface="Cambria Math" panose="02040503050406030204" pitchFamily="18" charset="0"/>
                          </a:rPr>
                          <m:t>= 1,</m:t>
                        </m:r>
                        <m:r>
                          <a:rPr lang="en-US" sz="1400" i="1">
                            <a:latin typeface="Cambria Math" panose="02040503050406030204" pitchFamily="18" charset="0"/>
                          </a:rPr>
                          <m:t>𝛾</m:t>
                        </m:r>
                        <m:r>
                          <a:rPr lang="en-US" sz="1400" i="1">
                            <a:latin typeface="Cambria Math" panose="02040503050406030204" pitchFamily="18" charset="0"/>
                          </a:rPr>
                          <m:t>=100%</m:t>
                        </m:r>
                      </m:e>
                    </m:d>
                  </m:oMath>
                </a14:m>
                <a:endParaRPr lang="en-US" sz="1400" b="0"/>
              </a:p>
              <a:p>
                <a:r>
                  <a:rPr lang="en-IN" sz="1800"/>
                  <a:t>We study the structure of resulting communities as Cluster size distribution P(s).</a:t>
                </a:r>
              </a:p>
              <a:p>
                <a:r>
                  <a:rPr lang="en-IN" sz="1800"/>
                  <a:t>As rewiring tendency increases, the network shifts from large communities to many smaller communities.</a:t>
                </a:r>
              </a:p>
              <a:p>
                <a:r>
                  <a:rPr lang="en-IN" sz="1800"/>
                  <a:t>Near the transition, community sizes become scale free.</a:t>
                </a:r>
                <a:endParaRPr lang="ar-AE" sz="1800"/>
              </a:p>
            </p:txBody>
          </p:sp>
        </mc:Choice>
        <mc:Fallback xmlns="">
          <p:sp>
            <p:nvSpPr>
              <p:cNvPr id="3" name="Content Placeholder 2">
                <a:extLst>
                  <a:ext uri="{FF2B5EF4-FFF2-40B4-BE49-F238E27FC236}">
                    <a16:creationId xmlns:a16="http://schemas.microsoft.com/office/drawing/2014/main" id="{D6C8A06A-8551-D0AD-85F6-0C09211EBCB6}"/>
                  </a:ext>
                </a:extLst>
              </p:cNvPr>
              <p:cNvSpPr>
                <a:spLocks noGrp="1" noRot="1" noChangeAspect="1" noMove="1" noResize="1" noEditPoints="1" noAdjustHandles="1" noChangeArrowheads="1" noChangeShapeType="1" noTextEdit="1"/>
              </p:cNvSpPr>
              <p:nvPr>
                <p:ph idx="1"/>
              </p:nvPr>
            </p:nvSpPr>
            <p:spPr>
              <a:blipFill>
                <a:blip r:embed="rId2"/>
                <a:stretch>
                  <a:fillRect l="-406" t="-1401"/>
                </a:stretch>
              </a:blipFill>
            </p:spPr>
            <p:txBody>
              <a:bodyPr/>
              <a:lstStyle/>
              <a:p>
                <a:r>
                  <a:rPr lang="en-US">
                    <a:noFill/>
                  </a:rPr>
                  <a:t> </a:t>
                </a:r>
              </a:p>
            </p:txBody>
          </p:sp>
        </mc:Fallback>
      </mc:AlternateContent>
    </p:spTree>
    <p:extLst>
      <p:ext uri="{BB962C8B-B14F-4D97-AF65-F5344CB8AC3E}">
        <p14:creationId xmlns:p14="http://schemas.microsoft.com/office/powerpoint/2010/main" val="525591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2003</Words>
  <Application>Microsoft Macintosh PowerPoint</Application>
  <PresentationFormat>Widescreen</PresentationFormat>
  <Paragraphs>167</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Courier New</vt:lpstr>
      <vt:lpstr>Trebuchet MS</vt:lpstr>
      <vt:lpstr>Wingdings</vt:lpstr>
      <vt:lpstr>Office Theme</vt:lpstr>
      <vt:lpstr>The power of the 1% How just a few mediators keep society together </vt:lpstr>
      <vt:lpstr>What is your drink preference?</vt:lpstr>
      <vt:lpstr>Can the network reach consensus?</vt:lpstr>
      <vt:lpstr>Can the network reach consensus?</vt:lpstr>
      <vt:lpstr>Motivation</vt:lpstr>
      <vt:lpstr>Research Question(s)</vt:lpstr>
      <vt:lpstr>Base Model: Coevolution of opinions and connections</vt:lpstr>
      <vt:lpstr>Community size distribution p(s)</vt:lpstr>
      <vt:lpstr> Heterogeneous Network</vt:lpstr>
      <vt:lpstr>Power Law</vt:lpstr>
      <vt:lpstr>Estimating Φ_c</vt:lpstr>
      <vt:lpstr>Cluster Size Distributions</vt:lpstr>
      <vt:lpstr> Statistical Analysis</vt:lpstr>
      <vt:lpstr>Q2: Adding Mediators </vt:lpstr>
      <vt:lpstr>Results: Adding Mediators</vt:lpstr>
      <vt:lpstr>Society Types: Polarised vs Diplomatic</vt:lpstr>
      <vt:lpstr>Results: Stability Profile</vt:lpstr>
      <vt:lpstr>Statistical Analysis: The "Mediator Rescue" Effect</vt:lpstr>
      <vt:lpstr>The "Humpty Dumpty" Effect (Hysteresis)</vt:lpstr>
      <vt:lpstr>Measuring Social Disorder: Complexity Analysis</vt:lpstr>
      <vt:lpstr>Research Questions?</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Roza Bracic</dc:creator>
  <cp:lastModifiedBy>Aakash Anandakrishnan</cp:lastModifiedBy>
  <cp:revision>2</cp:revision>
  <dcterms:created xsi:type="dcterms:W3CDTF">2026-01-27T12:04:29Z</dcterms:created>
  <dcterms:modified xsi:type="dcterms:W3CDTF">2026-02-01T22:47:07Z</dcterms:modified>
</cp:coreProperties>
</file>